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64" r:id="rId3"/>
    <p:sldId id="265" r:id="rId4"/>
    <p:sldId id="271" r:id="rId5"/>
    <p:sldId id="258" r:id="rId6"/>
    <p:sldId id="259" r:id="rId7"/>
    <p:sldId id="260" r:id="rId8"/>
    <p:sldId id="268" r:id="rId9"/>
    <p:sldId id="267" r:id="rId10"/>
    <p:sldId id="293" r:id="rId11"/>
    <p:sldId id="273" r:id="rId12"/>
    <p:sldId id="272" r:id="rId13"/>
    <p:sldId id="274" r:id="rId14"/>
    <p:sldId id="275" r:id="rId15"/>
    <p:sldId id="276" r:id="rId16"/>
    <p:sldId id="278" r:id="rId17"/>
    <p:sldId id="285" r:id="rId18"/>
    <p:sldId id="287" r:id="rId19"/>
    <p:sldId id="289" r:id="rId20"/>
    <p:sldId id="290" r:id="rId21"/>
    <p:sldId id="292" r:id="rId22"/>
    <p:sldId id="294" r:id="rId23"/>
    <p:sldId id="295"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67BB4-A8C7-4835-85A0-75C30D8E40DB}" v="15" dt="2021-02-15T07:42:44.06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3" d="100"/>
          <a:sy n="63" d="100"/>
        </p:scale>
        <p:origin x="141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00E32-A962-480C-AB19-872EE85389C1}" type="datetimeFigureOut">
              <a:rPr lang="zh-TW" altLang="en-US" smtClean="0"/>
              <a:t>2022/11/30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4C04B-CCFA-4E3A-9815-FF60AC56FDDF}" type="slidenum">
              <a:rPr lang="zh-TW" altLang="en-US" smtClean="0"/>
              <a:t>‹#›</a:t>
            </a:fld>
            <a:endParaRPr lang="zh-TW" altLang="en-US"/>
          </a:p>
        </p:txBody>
      </p:sp>
    </p:spTree>
    <p:extLst>
      <p:ext uri="{BB962C8B-B14F-4D97-AF65-F5344CB8AC3E}">
        <p14:creationId xmlns:p14="http://schemas.microsoft.com/office/powerpoint/2010/main" val="137282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4C04B-CCFA-4E3A-9815-FF60AC56FDDF}" type="slidenum">
              <a:rPr lang="zh-TW" altLang="en-US" smtClean="0"/>
              <a:t>6</a:t>
            </a:fld>
            <a:endParaRPr lang="zh-TW" altLang="en-US"/>
          </a:p>
        </p:txBody>
      </p:sp>
    </p:spTree>
    <p:extLst>
      <p:ext uri="{BB962C8B-B14F-4D97-AF65-F5344CB8AC3E}">
        <p14:creationId xmlns:p14="http://schemas.microsoft.com/office/powerpoint/2010/main" val="2320316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zh-TW" altLang="en-US"/>
              <a:t>按一下以編輯母片標題樣式</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036DF6A-63FF-4215-A508-FAEB45C4A2CE}" type="datetime1">
              <a:rPr lang="zh-TW" altLang="en-US" smtClean="0"/>
              <a:t>2022/11/30</a:t>
            </a:fld>
            <a:endParaRPr lang="zh-TW" altLang="en-US"/>
          </a:p>
        </p:txBody>
      </p:sp>
      <p:sp>
        <p:nvSpPr>
          <p:cNvPr id="5" name="Footer Placeholder 4"/>
          <p:cNvSpPr>
            <a:spLocks noGrp="1"/>
          </p:cNvSpPr>
          <p:nvPr>
            <p:ph type="ftr" sz="quarter" idx="11"/>
          </p:nvPr>
        </p:nvSpPr>
        <p:spPr>
          <a:xfrm>
            <a:off x="1174044" y="5357592"/>
            <a:ext cx="5034845" cy="365125"/>
          </a:xfrm>
        </p:spPr>
        <p:txBody>
          <a:bodyPr/>
          <a:lstStyle/>
          <a:p>
            <a:endParaRPr lang="zh-TW" alt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C88C2A2-F0CB-4E68-8F24-44EE51900622}"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7FF1063-1ED0-4C23-826E-6EF6468E97F9}" type="datetime1">
              <a:rPr lang="zh-TW" altLang="en-US" smtClean="0"/>
              <a:t>2022/11/30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13F3C11-7B82-4E6F-A6EA-7C2C10B9A3F5}" type="datetime1">
              <a:rPr lang="zh-TW" altLang="en-US" smtClean="0"/>
              <a:t>2022/11/30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DF18CE16-43A2-4760-A933-82803A037638}" type="datetime1">
              <a:rPr lang="zh-TW" altLang="en-US" smtClean="0"/>
              <a:t>2022/11/30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57B389B-5B9E-492E-B3FD-C99AE662F0BD}" type="datetime1">
              <a:rPr lang="zh-TW" altLang="en-US" smtClean="0"/>
              <a:t>2022/11/30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5" name="Date Placeholder 4"/>
          <p:cNvSpPr>
            <a:spLocks noGrp="1"/>
          </p:cNvSpPr>
          <p:nvPr>
            <p:ph type="dt" sz="half" idx="10"/>
          </p:nvPr>
        </p:nvSpPr>
        <p:spPr/>
        <p:txBody>
          <a:bodyPr/>
          <a:lstStyle/>
          <a:p>
            <a:fld id="{4C554792-44D4-4D4E-9F64-E2A7FB7E685E}" type="datetime1">
              <a:rPr lang="zh-TW" altLang="en-US" smtClean="0"/>
              <a:t>2022/11/30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C88C2A2-F0CB-4E68-8F24-44EE51900622}" type="slidenum">
              <a:rPr lang="zh-TW" altLang="en-US" smtClean="0"/>
              <a:t>‹#›</a:t>
            </a:fld>
            <a:endParaRPr lang="zh-TW" altLang="en-US"/>
          </a:p>
        </p:txBody>
      </p:sp>
      <p:sp>
        <p:nvSpPr>
          <p:cNvPr id="9" name="Content Placeholder 8"/>
          <p:cNvSpPr>
            <a:spLocks noGrp="1"/>
          </p:cNvSpPr>
          <p:nvPr>
            <p:ph sz="quarter" idx="13"/>
          </p:nvPr>
        </p:nvSpPr>
        <p:spPr>
          <a:xfrm>
            <a:off x="1298448" y="2121407"/>
            <a:ext cx="3200400" cy="360273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7" name="Date Placeholder 6"/>
          <p:cNvSpPr>
            <a:spLocks noGrp="1"/>
          </p:cNvSpPr>
          <p:nvPr>
            <p:ph type="dt" sz="half" idx="10"/>
          </p:nvPr>
        </p:nvSpPr>
        <p:spPr/>
        <p:txBody>
          <a:bodyPr/>
          <a:lstStyle/>
          <a:p>
            <a:fld id="{4F5E9468-47B7-4EE5-9072-AFE6F9F49909}" type="datetime1">
              <a:rPr lang="zh-TW" altLang="en-US" smtClean="0"/>
              <a:t>2022/11/30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C88C2A2-F0CB-4E68-8F24-44EE51900622}" type="slidenum">
              <a:rPr lang="zh-TW" altLang="en-US" smtClean="0"/>
              <a:t>‹#›</a:t>
            </a:fld>
            <a:endParaRPr lang="zh-TW" altLang="en-US"/>
          </a:p>
        </p:txBody>
      </p:sp>
      <p:sp>
        <p:nvSpPr>
          <p:cNvPr id="11" name="Content Placeholder 10"/>
          <p:cNvSpPr>
            <a:spLocks noGrp="1"/>
          </p:cNvSpPr>
          <p:nvPr>
            <p:ph sz="quarter" idx="13"/>
          </p:nvPr>
        </p:nvSpPr>
        <p:spPr>
          <a:xfrm>
            <a:off x="1298448" y="2944368"/>
            <a:ext cx="3227832" cy="27797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8EE1A710-FCF3-4C8A-87C7-C932ACB51B5D}" type="datetime1">
              <a:rPr lang="zh-TW" altLang="en-US" smtClean="0"/>
              <a:t>2022/11/30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41848-218E-4118-934B-B3289A3646E3}" type="datetime1">
              <a:rPr lang="zh-TW" altLang="en-US" smtClean="0"/>
              <a:t>2022/11/30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zh-TW" altLang="en-US"/>
              <a:t>按一下以編輯母片標題樣式</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rot="60000">
            <a:off x="6341698" y="5885672"/>
            <a:ext cx="1213821" cy="365125"/>
          </a:xfrm>
        </p:spPr>
        <p:txBody>
          <a:bodyPr/>
          <a:lstStyle/>
          <a:p>
            <a:fld id="{F9A2524E-83E2-44EF-BF30-7B1C4FB3B72F}" type="datetime1">
              <a:rPr lang="zh-TW" altLang="en-US" smtClean="0"/>
              <a:t>2022/11/30</a:t>
            </a:fld>
            <a:endParaRPr lang="zh-TW" altLang="en-US"/>
          </a:p>
        </p:txBody>
      </p:sp>
      <p:sp>
        <p:nvSpPr>
          <p:cNvPr id="6" name="Footer Placeholder 5"/>
          <p:cNvSpPr>
            <a:spLocks noGrp="1"/>
          </p:cNvSpPr>
          <p:nvPr>
            <p:ph type="ftr" sz="quarter" idx="11"/>
          </p:nvPr>
        </p:nvSpPr>
        <p:spPr>
          <a:xfrm rot="-60000">
            <a:off x="914554" y="5829261"/>
            <a:ext cx="3522607" cy="365125"/>
          </a:xfrm>
        </p:spPr>
        <p:txBody>
          <a:bodyPr/>
          <a:lstStyle/>
          <a:p>
            <a:endParaRPr lang="zh-TW" altLang="en-US"/>
          </a:p>
        </p:txBody>
      </p:sp>
      <p:sp>
        <p:nvSpPr>
          <p:cNvPr id="7" name="Slide Number Placeholder 6"/>
          <p:cNvSpPr>
            <a:spLocks noGrp="1"/>
          </p:cNvSpPr>
          <p:nvPr>
            <p:ph type="sldNum" sz="quarter" idx="12"/>
          </p:nvPr>
        </p:nvSpPr>
        <p:spPr>
          <a:xfrm rot="60000">
            <a:off x="7557313" y="5896961"/>
            <a:ext cx="554023" cy="365125"/>
          </a:xfrm>
        </p:spPr>
        <p:txBody>
          <a:bodyPr/>
          <a:lstStyle/>
          <a:p>
            <a:fld id="{9C88C2A2-F0CB-4E68-8F24-44EE51900622}"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rot="60000">
            <a:off x="6345936" y="5888737"/>
            <a:ext cx="1213821" cy="365125"/>
          </a:xfrm>
        </p:spPr>
        <p:txBody>
          <a:bodyPr/>
          <a:lstStyle/>
          <a:p>
            <a:fld id="{48DB0DE8-8E4B-4002-A317-9DB1AF2E3E43}" type="datetime1">
              <a:rPr lang="zh-TW" altLang="en-US" smtClean="0"/>
              <a:t>2022/11/30</a:t>
            </a:fld>
            <a:endParaRPr lang="zh-TW" altLang="en-US"/>
          </a:p>
        </p:txBody>
      </p:sp>
      <p:sp>
        <p:nvSpPr>
          <p:cNvPr id="6" name="Footer Placeholder 5"/>
          <p:cNvSpPr>
            <a:spLocks noGrp="1"/>
          </p:cNvSpPr>
          <p:nvPr>
            <p:ph type="ftr" sz="quarter" idx="11"/>
          </p:nvPr>
        </p:nvSpPr>
        <p:spPr>
          <a:xfrm rot="-60000">
            <a:off x="914569" y="5831037"/>
            <a:ext cx="3319043" cy="365125"/>
          </a:xfrm>
        </p:spPr>
        <p:txBody>
          <a:bodyPr/>
          <a:lstStyle/>
          <a:p>
            <a:endParaRPr lang="zh-TW" altLang="en-US"/>
          </a:p>
        </p:txBody>
      </p:sp>
      <p:sp>
        <p:nvSpPr>
          <p:cNvPr id="7" name="Slide Number Placeholder 6"/>
          <p:cNvSpPr>
            <a:spLocks noGrp="1"/>
          </p:cNvSpPr>
          <p:nvPr>
            <p:ph type="sldNum" sz="quarter" idx="12"/>
          </p:nvPr>
        </p:nvSpPr>
        <p:spPr>
          <a:xfrm rot="60000">
            <a:off x="7562089" y="5900026"/>
            <a:ext cx="554023" cy="365125"/>
          </a:xfrm>
        </p:spPr>
        <p:txBody>
          <a:bodyPr/>
          <a:lstStyle/>
          <a:p>
            <a:fld id="{9C88C2A2-F0CB-4E68-8F24-44EE51900622}"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562B61F-4C32-48EF-840C-3D3CB69F53AC}" type="datetime1">
              <a:rPr lang="zh-TW" altLang="en-US" smtClean="0"/>
              <a:t>2022/11/30</a:t>
            </a:fld>
            <a:endParaRPr lang="zh-TW" alt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TW" alt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C88C2A2-F0CB-4E68-8F24-44EE51900622}"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ythondoc.com/pythontutorial3/introduction.html" TargetMode="External"/><Relationship Id="rId2" Type="http://schemas.openxmlformats.org/officeDocument/2006/relationships/hyperlink" Target="http://openhome.cc/Gossip/Python/IOABC.html" TargetMode="External"/><Relationship Id="rId1" Type="http://schemas.openxmlformats.org/officeDocument/2006/relationships/slideLayout" Target="../slideLayouts/slideLayout2.xml"/><Relationship Id="rId5" Type="http://schemas.openxmlformats.org/officeDocument/2006/relationships/hyperlink" Target="http://openhome.cc/Gossip/Python/listType.html" TargetMode="External"/><Relationship Id="rId4" Type="http://schemas.openxmlformats.org/officeDocument/2006/relationships/hyperlink" Target="http://blog.eddie.com.tw/2011/10/13/python-lis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latin typeface="+mn-lt"/>
              </a:rPr>
              <a:t>List</a:t>
            </a:r>
            <a:endParaRPr lang="zh-TW" altLang="en-US" dirty="0">
              <a:latin typeface="+mn-lt"/>
            </a:endParaRPr>
          </a:p>
        </p:txBody>
      </p:sp>
      <p:sp>
        <p:nvSpPr>
          <p:cNvPr id="4" name="投影片編號版面配置區 3"/>
          <p:cNvSpPr>
            <a:spLocks noGrp="1"/>
          </p:cNvSpPr>
          <p:nvPr>
            <p:ph type="sldNum" sz="quarter" idx="12"/>
          </p:nvPr>
        </p:nvSpPr>
        <p:spPr/>
        <p:txBody>
          <a:bodyPr/>
          <a:lstStyle/>
          <a:p>
            <a:fld id="{43BF4364-13DB-4B84-B596-2F49C4653971}" type="slidenum">
              <a:rPr lang="zh-TW" altLang="en-US" smtClean="0"/>
              <a:pPr/>
              <a:t>1</a:t>
            </a:fld>
            <a:endParaRPr lang="zh-TW" altLang="en-US"/>
          </a:p>
        </p:txBody>
      </p:sp>
    </p:spTree>
    <p:extLst>
      <p:ext uri="{BB962C8B-B14F-4D97-AF65-F5344CB8AC3E}">
        <p14:creationId xmlns:p14="http://schemas.microsoft.com/office/powerpoint/2010/main" val="196940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473797" y="1844824"/>
            <a:ext cx="6196405" cy="3603812"/>
          </a:xfrm>
        </p:spPr>
        <p:txBody>
          <a:bodyPr>
            <a:normAutofit/>
          </a:bodyPr>
          <a:lstStyle/>
          <a:p>
            <a:r>
              <a:rPr lang="en-US" altLang="zh-TW" dirty="0"/>
              <a:t>Result:</a:t>
            </a:r>
          </a:p>
          <a:p>
            <a:endParaRPr lang="en-US" altLang="zh-TW" sz="9600"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10</a:t>
            </a:fld>
            <a:endParaRPr lang="zh-TW" altLang="en-US"/>
          </a:p>
        </p:txBody>
      </p:sp>
      <p:pic>
        <p:nvPicPr>
          <p:cNvPr id="6" name="Picture 5">
            <a:extLst>
              <a:ext uri="{FF2B5EF4-FFF2-40B4-BE49-F238E27FC236}">
                <a16:creationId xmlns:a16="http://schemas.microsoft.com/office/drawing/2014/main" id="{A43C32EF-4711-4592-8C7C-A0FC8EC3EDD2}"/>
              </a:ext>
            </a:extLst>
          </p:cNvPr>
          <p:cNvPicPr>
            <a:picLocks noChangeAspect="1"/>
          </p:cNvPicPr>
          <p:nvPr/>
        </p:nvPicPr>
        <p:blipFill>
          <a:blip r:embed="rId2"/>
          <a:stretch>
            <a:fillRect/>
          </a:stretch>
        </p:blipFill>
        <p:spPr>
          <a:xfrm>
            <a:off x="2951820" y="2311670"/>
            <a:ext cx="3240360" cy="4164208"/>
          </a:xfrm>
          <a:prstGeom prst="rect">
            <a:avLst/>
          </a:prstGeom>
        </p:spPr>
      </p:pic>
    </p:spTree>
    <p:extLst>
      <p:ext uri="{BB962C8B-B14F-4D97-AF65-F5344CB8AC3E}">
        <p14:creationId xmlns:p14="http://schemas.microsoft.com/office/powerpoint/2010/main" val="70910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705334496"/>
              </p:ext>
            </p:extLst>
          </p:nvPr>
        </p:nvGraphicFramePr>
        <p:xfrm>
          <a:off x="1979712" y="4149080"/>
          <a:ext cx="5040560" cy="1152129"/>
        </p:xfrm>
        <a:graphic>
          <a:graphicData uri="http://schemas.openxmlformats.org/drawingml/2006/table">
            <a:tbl>
              <a:tblPr firstRow="1" bandRow="1">
                <a:tableStyleId>{5940675A-B579-460E-94D1-54222C63F5DA}</a:tableStyleId>
              </a:tblPr>
              <a:tblGrid>
                <a:gridCol w="1260140">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gridCol w="1260140">
                  <a:extLst>
                    <a:ext uri="{9D8B030D-6E8A-4147-A177-3AD203B41FA5}">
                      <a16:colId xmlns:a16="http://schemas.microsoft.com/office/drawing/2014/main" val="20003"/>
                    </a:ext>
                  </a:extLst>
                </a:gridCol>
              </a:tblGrid>
              <a:tr h="384043">
                <a:tc>
                  <a:txBody>
                    <a:bodyPr/>
                    <a:lstStyle/>
                    <a:p>
                      <a:r>
                        <a:rPr lang="en-US" altLang="zh-TW" dirty="0"/>
                        <a:t>array[2][3]</a:t>
                      </a:r>
                      <a:endParaRPr lang="zh-TW" altLang="en-US" dirty="0"/>
                    </a:p>
                  </a:txBody>
                  <a:tcPr/>
                </a:tc>
                <a:tc>
                  <a:txBody>
                    <a:bodyPr/>
                    <a:lstStyle/>
                    <a:p>
                      <a:r>
                        <a:rPr lang="en-US" altLang="zh-TW" dirty="0"/>
                        <a:t>0</a:t>
                      </a:r>
                      <a:endParaRPr lang="zh-TW" altLang="en-US" dirty="0"/>
                    </a:p>
                  </a:txBody>
                  <a:tcPr/>
                </a:tc>
                <a:tc>
                  <a:txBody>
                    <a:bodyPr/>
                    <a:lstStyle/>
                    <a:p>
                      <a:r>
                        <a:rPr lang="en-US" altLang="zh-TW" dirty="0"/>
                        <a:t>1</a:t>
                      </a:r>
                      <a:endParaRPr lang="zh-TW" altLang="en-US" dirty="0"/>
                    </a:p>
                  </a:txBody>
                  <a:tcPr/>
                </a:tc>
                <a:tc>
                  <a:txBody>
                    <a:bodyPr/>
                    <a:lstStyle/>
                    <a:p>
                      <a:r>
                        <a:rPr lang="en-US" altLang="zh-TW" dirty="0"/>
                        <a:t>2</a:t>
                      </a:r>
                      <a:endParaRPr lang="zh-TW" altLang="en-US" dirty="0"/>
                    </a:p>
                  </a:txBody>
                  <a:tcPr/>
                </a:tc>
                <a:extLst>
                  <a:ext uri="{0D108BD9-81ED-4DB2-BD59-A6C34878D82A}">
                    <a16:rowId xmlns:a16="http://schemas.microsoft.com/office/drawing/2014/main" val="10000"/>
                  </a:ext>
                </a:extLst>
              </a:tr>
              <a:tr h="384043">
                <a:tc>
                  <a:txBody>
                    <a:bodyPr/>
                    <a:lstStyle/>
                    <a:p>
                      <a:r>
                        <a:rPr lang="en-US" altLang="zh-TW" dirty="0"/>
                        <a:t>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array[0][0]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array[0][1]</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array[0][2]</a:t>
                      </a:r>
                      <a:endParaRPr lang="zh-TW" altLang="en-US" dirty="0"/>
                    </a:p>
                  </a:txBody>
                  <a:tcPr/>
                </a:tc>
                <a:extLst>
                  <a:ext uri="{0D108BD9-81ED-4DB2-BD59-A6C34878D82A}">
                    <a16:rowId xmlns:a16="http://schemas.microsoft.com/office/drawing/2014/main" val="10001"/>
                  </a:ext>
                </a:extLst>
              </a:tr>
              <a:tr h="384043">
                <a:tc>
                  <a:txBody>
                    <a:bodyPr/>
                    <a:lstStyle/>
                    <a:p>
                      <a:r>
                        <a:rPr lang="en-US" altLang="zh-TW" dirty="0"/>
                        <a:t>1</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array[1][0]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array[1][1]</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array[1][2]</a:t>
                      </a:r>
                      <a:endParaRPr lang="zh-TW" altLang="en-US" dirty="0"/>
                    </a:p>
                  </a:txBody>
                  <a:tcPr/>
                </a:tc>
                <a:extLst>
                  <a:ext uri="{0D108BD9-81ED-4DB2-BD59-A6C34878D82A}">
                    <a16:rowId xmlns:a16="http://schemas.microsoft.com/office/drawing/2014/main" val="10002"/>
                  </a:ext>
                </a:extLst>
              </a:tr>
            </a:tbl>
          </a:graphicData>
        </a:graphic>
      </p:graphicFrame>
      <p:sp>
        <p:nvSpPr>
          <p:cNvPr id="6" name="內容版面配置區 2"/>
          <p:cNvSpPr txBox="1">
            <a:spLocks/>
          </p:cNvSpPr>
          <p:nvPr/>
        </p:nvSpPr>
        <p:spPr>
          <a:xfrm>
            <a:off x="1463040" y="2119257"/>
            <a:ext cx="6196405"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r>
              <a:rPr lang="en-US" altLang="zh-TW" dirty="0"/>
              <a:t>The following table describes a two-dimensional list</a:t>
            </a:r>
          </a:p>
          <a:p>
            <a:pPr algn="just"/>
            <a:r>
              <a:rPr lang="en-US" altLang="zh-TW" dirty="0"/>
              <a:t>A two-dimensional list can also store different types of data</a:t>
            </a:r>
            <a:endParaRPr lang="zh-TW" altLang="en-US" dirty="0"/>
          </a:p>
        </p:txBody>
      </p:sp>
      <p:sp>
        <p:nvSpPr>
          <p:cNvPr id="3" name="投影片編號版面配置區 2"/>
          <p:cNvSpPr>
            <a:spLocks noGrp="1"/>
          </p:cNvSpPr>
          <p:nvPr>
            <p:ph type="sldNum" sz="quarter" idx="12"/>
          </p:nvPr>
        </p:nvSpPr>
        <p:spPr/>
        <p:txBody>
          <a:bodyPr/>
          <a:lstStyle/>
          <a:p>
            <a:fld id="{9C88C2A2-F0CB-4E68-8F24-44EE51900622}" type="slidenum">
              <a:rPr lang="zh-TW" altLang="en-US" smtClean="0"/>
              <a:t>11</a:t>
            </a:fld>
            <a:endParaRPr lang="zh-TW" altLang="en-US"/>
          </a:p>
        </p:txBody>
      </p:sp>
    </p:spTree>
    <p:extLst>
      <p:ext uri="{BB962C8B-B14F-4D97-AF65-F5344CB8AC3E}">
        <p14:creationId xmlns:p14="http://schemas.microsoft.com/office/powerpoint/2010/main" val="40874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p:txBody>
          <a:bodyPr>
            <a:normAutofit/>
          </a:bodyPr>
          <a:lstStyle/>
          <a:p>
            <a:r>
              <a:rPr lang="en-US" altLang="zh-TW" sz="2600" dirty="0"/>
              <a:t>E.g:</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sz="2600" dirty="0"/>
              <a:t>Result:</a:t>
            </a:r>
          </a:p>
          <a:p>
            <a:endParaRPr lang="zh-TW" altLang="en-US"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12</a:t>
            </a:fld>
            <a:endParaRPr lang="zh-TW" altLang="en-US"/>
          </a:p>
        </p:txBody>
      </p:sp>
      <p:sp>
        <p:nvSpPr>
          <p:cNvPr id="7" name="TextBox 6"/>
          <p:cNvSpPr txBox="1"/>
          <p:nvPr/>
        </p:nvSpPr>
        <p:spPr>
          <a:xfrm>
            <a:off x="1453568" y="2708920"/>
            <a:ext cx="5975354" cy="1631216"/>
          </a:xfrm>
          <a:prstGeom prst="rect">
            <a:avLst/>
          </a:prstGeom>
          <a:solidFill>
            <a:schemeClr val="bg1"/>
          </a:solidFill>
        </p:spPr>
        <p:txBody>
          <a:bodyPr wrap="none" rtlCol="0">
            <a:spAutoFit/>
          </a:bodyPr>
          <a:lstStyle/>
          <a:p>
            <a:pPr marL="365760" lvl="1" indent="0" algn="just">
              <a:buNone/>
            </a:pPr>
            <a:r>
              <a:rPr lang="en-US" altLang="zh-TW" sz="2000" dirty="0"/>
              <a:t>array= [[1, 2, 3], [4, 5, 6]]</a:t>
            </a:r>
            <a:r>
              <a:rPr lang="en-US" altLang="zh-TW" sz="2000" dirty="0">
                <a:solidFill>
                  <a:srgbClr val="FF0000"/>
                </a:solidFill>
              </a:rPr>
              <a:t># two-dimensional list</a:t>
            </a:r>
          </a:p>
          <a:p>
            <a:pPr marL="365760" lvl="1" indent="0" algn="just">
              <a:buNone/>
            </a:pPr>
            <a:r>
              <a:rPr lang="en-US" altLang="zh-TW" sz="2000" dirty="0"/>
              <a:t>for counter1 in range(0,2):</a:t>
            </a:r>
            <a:r>
              <a:rPr lang="en-US" altLang="zh-TW" sz="2000" dirty="0">
                <a:solidFill>
                  <a:srgbClr val="FF0000"/>
                </a:solidFill>
              </a:rPr>
              <a:t>#list has 2 rows</a:t>
            </a:r>
          </a:p>
          <a:p>
            <a:pPr marL="365760" lvl="1" indent="0" algn="just">
              <a:buNone/>
            </a:pPr>
            <a:r>
              <a:rPr lang="en-US" altLang="zh-TW" sz="2000" dirty="0"/>
              <a:t>    for counter2 in range(0,3):</a:t>
            </a:r>
            <a:r>
              <a:rPr lang="en-US" altLang="zh-TW" sz="2000" dirty="0">
                <a:solidFill>
                  <a:srgbClr val="FF0000"/>
                </a:solidFill>
              </a:rPr>
              <a:t>#list has 3 columns</a:t>
            </a:r>
          </a:p>
          <a:p>
            <a:pPr marL="365760" lvl="1" indent="0" algn="just">
              <a:buNone/>
            </a:pPr>
            <a:r>
              <a:rPr lang="en-US" altLang="zh-TW" sz="2000" dirty="0"/>
              <a:t>        print(array[counter1][counter2],end = ' ')</a:t>
            </a:r>
          </a:p>
          <a:p>
            <a:pPr marL="365760" lvl="1" indent="0" algn="just">
              <a:buNone/>
            </a:pPr>
            <a:r>
              <a:rPr lang="en-US" altLang="zh-TW" sz="2000" dirty="0"/>
              <a:t>    print("\n")</a:t>
            </a:r>
            <a:endParaRPr lang="en-US" dirty="0"/>
          </a:p>
        </p:txBody>
      </p:sp>
      <p:pic>
        <p:nvPicPr>
          <p:cNvPr id="6" name="Picture 5">
            <a:extLst>
              <a:ext uri="{FF2B5EF4-FFF2-40B4-BE49-F238E27FC236}">
                <a16:creationId xmlns:a16="http://schemas.microsoft.com/office/drawing/2014/main" id="{0466CF5C-4B45-4AAA-9F85-1D7431E61834}"/>
              </a:ext>
            </a:extLst>
          </p:cNvPr>
          <p:cNvPicPr>
            <a:picLocks noChangeAspect="1"/>
          </p:cNvPicPr>
          <p:nvPr/>
        </p:nvPicPr>
        <p:blipFill>
          <a:blip r:embed="rId2"/>
          <a:stretch>
            <a:fillRect/>
          </a:stretch>
        </p:blipFill>
        <p:spPr>
          <a:xfrm>
            <a:off x="3491880" y="5254698"/>
            <a:ext cx="685800" cy="695325"/>
          </a:xfrm>
          <a:prstGeom prst="rect">
            <a:avLst/>
          </a:prstGeom>
        </p:spPr>
      </p:pic>
    </p:spTree>
    <p:extLst>
      <p:ext uri="{BB962C8B-B14F-4D97-AF65-F5344CB8AC3E}">
        <p14:creationId xmlns:p14="http://schemas.microsoft.com/office/powerpoint/2010/main" val="374498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p:txBody>
          <a:bodyPr/>
          <a:lstStyle/>
          <a:p>
            <a:pPr algn="just"/>
            <a:r>
              <a:rPr lang="en-US" altLang="zh-TW" dirty="0"/>
              <a:t>Most commonly used methods of list:</a:t>
            </a:r>
          </a:p>
          <a:p>
            <a:pPr lvl="1" algn="just"/>
            <a:r>
              <a:rPr lang="en-US" altLang="zh-TW" dirty="0"/>
              <a:t>append(), extend(), insert(), pop(), remove(), reverse(), sort()....</a:t>
            </a:r>
            <a:endParaRPr lang="zh-TW" altLang="en-US"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13</a:t>
            </a:fld>
            <a:endParaRPr lang="zh-TW" altLang="en-US"/>
          </a:p>
        </p:txBody>
      </p:sp>
    </p:spTree>
    <p:extLst>
      <p:ext uri="{BB962C8B-B14F-4D97-AF65-F5344CB8AC3E}">
        <p14:creationId xmlns:p14="http://schemas.microsoft.com/office/powerpoint/2010/main" val="88622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390485" y="1571020"/>
            <a:ext cx="6196405" cy="3806237"/>
          </a:xfrm>
        </p:spPr>
        <p:txBody>
          <a:bodyPr>
            <a:normAutofit/>
          </a:bodyPr>
          <a:lstStyle/>
          <a:p>
            <a:r>
              <a:rPr lang="en-US" altLang="zh-TW" dirty="0" err="1"/>
              <a:t>E.g</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14</a:t>
            </a:fld>
            <a:endParaRPr lang="zh-TW" altLang="en-US"/>
          </a:p>
        </p:txBody>
      </p:sp>
      <p:sp>
        <p:nvSpPr>
          <p:cNvPr id="8" name="TextBox 7"/>
          <p:cNvSpPr txBox="1"/>
          <p:nvPr/>
        </p:nvSpPr>
        <p:spPr>
          <a:xfrm flipH="1">
            <a:off x="35496" y="2136797"/>
            <a:ext cx="5419527" cy="3416320"/>
          </a:xfrm>
          <a:prstGeom prst="rect">
            <a:avLst/>
          </a:prstGeom>
          <a:solidFill>
            <a:schemeClr val="bg1"/>
          </a:solidFill>
        </p:spPr>
        <p:txBody>
          <a:bodyPr wrap="square" rtlCol="0">
            <a:spAutoFit/>
          </a:bodyPr>
          <a:lstStyle/>
          <a:p>
            <a:pPr marL="365760" lvl="1" indent="0">
              <a:buNone/>
            </a:pPr>
            <a:r>
              <a:rPr lang="en-US" altLang="zh-TW" dirty="0">
                <a:solidFill>
                  <a:srgbClr val="FF0000"/>
                </a:solidFill>
              </a:rPr>
              <a:t># Declare a list</a:t>
            </a:r>
            <a:endParaRPr lang="vi-VN" altLang="zh-TW" dirty="0">
              <a:solidFill>
                <a:srgbClr val="FF0000"/>
              </a:solidFill>
            </a:endParaRPr>
          </a:p>
          <a:p>
            <a:pPr marL="365760" lvl="1" indent="0">
              <a:buNone/>
            </a:pPr>
            <a:r>
              <a:rPr lang="en-US" altLang="zh-TW" dirty="0"/>
              <a:t>array = [1,2,3,"HELLO","KUAS"]</a:t>
            </a:r>
          </a:p>
          <a:p>
            <a:pPr marL="365760" lvl="1" indent="0">
              <a:buNone/>
            </a:pPr>
            <a:r>
              <a:rPr lang="en-US" altLang="zh-TW" dirty="0"/>
              <a:t>print(array)</a:t>
            </a:r>
          </a:p>
          <a:p>
            <a:pPr marL="365760" lvl="1" indent="0">
              <a:buNone/>
            </a:pPr>
            <a:r>
              <a:rPr lang="en-US" altLang="zh-TW" dirty="0">
                <a:solidFill>
                  <a:srgbClr val="FF0000"/>
                </a:solidFill>
              </a:rPr>
              <a:t>#Insert an integer data at the end of the list</a:t>
            </a:r>
            <a:endParaRPr lang="zh-TW" altLang="en-US" dirty="0">
              <a:solidFill>
                <a:srgbClr val="FF0000"/>
              </a:solidFill>
            </a:endParaRPr>
          </a:p>
          <a:p>
            <a:pPr marL="365760" lvl="1" indent="0">
              <a:buNone/>
            </a:pPr>
            <a:r>
              <a:rPr lang="en-US" altLang="zh-TW" dirty="0"/>
              <a:t>array.append(123)</a:t>
            </a:r>
          </a:p>
          <a:p>
            <a:pPr marL="365760" lvl="1" indent="0">
              <a:buNone/>
            </a:pPr>
            <a:r>
              <a:rPr lang="en-US" altLang="zh-TW" dirty="0"/>
              <a:t>print(array)</a:t>
            </a:r>
          </a:p>
          <a:p>
            <a:pPr marL="365760" lvl="1" indent="0">
              <a:buNone/>
            </a:pPr>
            <a:r>
              <a:rPr lang="en-US" altLang="zh-TW" dirty="0">
                <a:solidFill>
                  <a:srgbClr val="FF0000"/>
                </a:solidFill>
              </a:rPr>
              <a:t>#Insert the character ‘y’ at position 2 of the list </a:t>
            </a:r>
          </a:p>
          <a:p>
            <a:pPr marL="365760" lvl="1" indent="0">
              <a:buNone/>
            </a:pPr>
            <a:r>
              <a:rPr lang="en-US" altLang="zh-TW" dirty="0" err="1"/>
              <a:t>array.insert</a:t>
            </a:r>
            <a:r>
              <a:rPr lang="en-US" altLang="zh-TW" dirty="0"/>
              <a:t>(2, "y")</a:t>
            </a:r>
          </a:p>
          <a:p>
            <a:pPr marL="365760" lvl="1" indent="0">
              <a:buNone/>
            </a:pPr>
            <a:r>
              <a:rPr lang="en-US" altLang="zh-TW" dirty="0"/>
              <a:t>print(array)</a:t>
            </a:r>
          </a:p>
          <a:p>
            <a:pPr marL="365760" lvl="1" indent="0">
              <a:buNone/>
            </a:pPr>
            <a:r>
              <a:rPr lang="en-US" altLang="zh-TW" dirty="0">
                <a:solidFill>
                  <a:srgbClr val="FF0000"/>
                </a:solidFill>
              </a:rPr>
              <a:t>#Append the elements ['</a:t>
            </a:r>
            <a:r>
              <a:rPr lang="en-US" altLang="zh-TW" dirty="0" err="1">
                <a:solidFill>
                  <a:srgbClr val="FF0000"/>
                </a:solidFill>
              </a:rPr>
              <a:t>a','b</a:t>
            </a:r>
            <a:r>
              <a:rPr lang="en-US" altLang="zh-TW" dirty="0">
                <a:solidFill>
                  <a:srgbClr val="FF0000"/>
                </a:solidFill>
              </a:rPr>
              <a:t>'] to the current list</a:t>
            </a:r>
            <a:endParaRPr lang="vi-VN" altLang="zh-TW" dirty="0">
              <a:solidFill>
                <a:srgbClr val="FF0000"/>
              </a:solidFill>
            </a:endParaRPr>
          </a:p>
          <a:p>
            <a:pPr marL="365760" lvl="1" indent="0">
              <a:buNone/>
            </a:pPr>
            <a:r>
              <a:rPr lang="en-US" altLang="zh-TW" dirty="0"/>
              <a:t>array.extend(['a', 'b'])</a:t>
            </a:r>
          </a:p>
          <a:p>
            <a:pPr marL="365760" lvl="1" indent="0">
              <a:buNone/>
            </a:pPr>
            <a:r>
              <a:rPr lang="en-US" altLang="zh-TW" dirty="0"/>
              <a:t>print(array)</a:t>
            </a:r>
          </a:p>
        </p:txBody>
      </p:sp>
      <p:sp>
        <p:nvSpPr>
          <p:cNvPr id="7" name="內容版面配置區 2">
            <a:extLst>
              <a:ext uri="{FF2B5EF4-FFF2-40B4-BE49-F238E27FC236}">
                <a16:creationId xmlns:a16="http://schemas.microsoft.com/office/drawing/2014/main" id="{1F7767ED-5A7F-480C-AF5A-016FF1C8F969}"/>
              </a:ext>
            </a:extLst>
          </p:cNvPr>
          <p:cNvSpPr txBox="1">
            <a:spLocks/>
          </p:cNvSpPr>
          <p:nvPr/>
        </p:nvSpPr>
        <p:spPr>
          <a:xfrm>
            <a:off x="6705052" y="1158351"/>
            <a:ext cx="4598195" cy="3806237"/>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endParaRPr lang="en-US" altLang="zh-TW" dirty="0"/>
          </a:p>
          <a:p>
            <a:r>
              <a:rPr lang="en-US" altLang="zh-TW" dirty="0"/>
              <a:t>Result:</a:t>
            </a:r>
            <a:endParaRPr lang="zh-TW" alt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 t="82416" r="38936" b="3383"/>
          <a:stretch/>
        </p:blipFill>
        <p:spPr bwMode="auto">
          <a:xfrm>
            <a:off x="5076056" y="2621309"/>
            <a:ext cx="4375689" cy="110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73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463040" y="1844824"/>
            <a:ext cx="6196405" cy="3878245"/>
          </a:xfrm>
        </p:spPr>
        <p:txBody>
          <a:bodyPr>
            <a:normAutofit lnSpcReduction="10000"/>
          </a:bodyPr>
          <a:lstStyle/>
          <a:p>
            <a:r>
              <a:rPr lang="en-US" altLang="zh-TW" dirty="0"/>
              <a:t>E.g:</a:t>
            </a:r>
          </a:p>
          <a:p>
            <a:pPr marL="365760" lvl="1" indent="0">
              <a:buNone/>
            </a:pPr>
            <a:endParaRPr lang="en-US" altLang="zh-TW" sz="2400" dirty="0"/>
          </a:p>
          <a:p>
            <a:pPr marL="365760" lvl="1" indent="0">
              <a:buNone/>
            </a:pPr>
            <a:endParaRPr lang="en-US" altLang="zh-TW" sz="2400" dirty="0"/>
          </a:p>
          <a:p>
            <a:pPr marL="365760" lvl="1" indent="0">
              <a:buNone/>
            </a:pPr>
            <a:endParaRPr lang="en-US" altLang="zh-TW" sz="2400" dirty="0"/>
          </a:p>
          <a:p>
            <a:pPr marL="365760" lvl="1" indent="0">
              <a:buNone/>
            </a:pPr>
            <a:endParaRPr lang="en-US" altLang="zh-TW" sz="2400" dirty="0"/>
          </a:p>
          <a:p>
            <a:pPr marL="365760" lvl="1" indent="0">
              <a:buNone/>
            </a:pPr>
            <a:endParaRPr lang="en-US" altLang="zh-TW" sz="2400" dirty="0"/>
          </a:p>
          <a:p>
            <a:pPr marL="365760" lvl="1" indent="0">
              <a:buNone/>
            </a:pPr>
            <a:endParaRPr lang="en-US" altLang="zh-TW" sz="2400" dirty="0"/>
          </a:p>
          <a:p>
            <a:pPr marL="365760" lvl="1" indent="0">
              <a:buNone/>
            </a:pPr>
            <a:endParaRPr lang="en-US" altLang="zh-TW" sz="2400" dirty="0"/>
          </a:p>
          <a:p>
            <a:r>
              <a:rPr lang="en-US" altLang="zh-TW" dirty="0"/>
              <a:t>Result:</a:t>
            </a:r>
          </a:p>
          <a:p>
            <a:endParaRPr lang="zh-TW" altLang="en-US"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15</a:t>
            </a:fld>
            <a:endParaRPr lang="zh-TW"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9" t="25208" r="75049" b="62742"/>
          <a:stretch/>
        </p:blipFill>
        <p:spPr bwMode="auto">
          <a:xfrm>
            <a:off x="3053596" y="5345602"/>
            <a:ext cx="1662420" cy="90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19379" y="2276872"/>
            <a:ext cx="5799986" cy="2862322"/>
          </a:xfrm>
          <a:prstGeom prst="rect">
            <a:avLst/>
          </a:prstGeom>
          <a:solidFill>
            <a:schemeClr val="bg1"/>
          </a:solidFill>
        </p:spPr>
        <p:txBody>
          <a:bodyPr wrap="none" rtlCol="0">
            <a:spAutoFit/>
          </a:bodyPr>
          <a:lstStyle/>
          <a:p>
            <a:pPr marL="365760" lvl="1" algn="just"/>
            <a:r>
              <a:rPr lang="en-US" altLang="zh-TW" dirty="0">
                <a:solidFill>
                  <a:srgbClr val="FF0000"/>
                </a:solidFill>
              </a:rPr>
              <a:t># Declare a list</a:t>
            </a:r>
          </a:p>
          <a:p>
            <a:pPr marL="365760" lvl="1" indent="0" algn="just">
              <a:buNone/>
            </a:pPr>
            <a:r>
              <a:rPr lang="en-US" altLang="zh-TW" dirty="0"/>
              <a:t>array = [1,2,3, "HELLO", "KUAS"]</a:t>
            </a:r>
          </a:p>
          <a:p>
            <a:pPr marL="365760" lvl="1" indent="0" algn="just">
              <a:buNone/>
            </a:pPr>
            <a:r>
              <a:rPr lang="en-US" altLang="zh-TW" dirty="0">
                <a:solidFill>
                  <a:srgbClr val="FF0000"/>
                </a:solidFill>
              </a:rPr>
              <a:t># Display the last element and removes it from the list</a:t>
            </a:r>
          </a:p>
          <a:p>
            <a:pPr marL="365760" lvl="1" indent="0" algn="just">
              <a:buNone/>
            </a:pPr>
            <a:r>
              <a:rPr lang="en-US" altLang="zh-TW" dirty="0"/>
              <a:t>print (</a:t>
            </a:r>
            <a:r>
              <a:rPr lang="en-US" altLang="zh-TW" dirty="0" err="1"/>
              <a:t>array.pop</a:t>
            </a:r>
            <a:r>
              <a:rPr lang="en-US" altLang="zh-TW" dirty="0"/>
              <a:t> ())</a:t>
            </a:r>
          </a:p>
          <a:p>
            <a:pPr marL="365760" lvl="1" indent="0" algn="just">
              <a:buNone/>
            </a:pPr>
            <a:r>
              <a:rPr lang="en-US" altLang="zh-TW" dirty="0">
                <a:solidFill>
                  <a:srgbClr val="FF0000"/>
                </a:solidFill>
              </a:rPr>
              <a:t># Display the remaining data in the list</a:t>
            </a:r>
          </a:p>
          <a:p>
            <a:pPr marL="365760" lvl="1" indent="0" algn="just">
              <a:buNone/>
            </a:pPr>
            <a:r>
              <a:rPr lang="en-US" altLang="zh-TW" dirty="0"/>
              <a:t>print (array)</a:t>
            </a:r>
          </a:p>
          <a:p>
            <a:pPr marL="365760" lvl="1" indent="0" algn="just">
              <a:buNone/>
            </a:pPr>
            <a:r>
              <a:rPr lang="en-US" altLang="zh-TW" dirty="0">
                <a:solidFill>
                  <a:srgbClr val="FF0000"/>
                </a:solidFill>
              </a:rPr>
              <a:t># Remove the element '1' from the list</a:t>
            </a:r>
          </a:p>
          <a:p>
            <a:pPr marL="365760" lvl="1" indent="0" algn="just">
              <a:buNone/>
            </a:pPr>
            <a:r>
              <a:rPr lang="en-US" altLang="zh-TW" dirty="0" err="1"/>
              <a:t>array.remove</a:t>
            </a:r>
            <a:r>
              <a:rPr lang="en-US" altLang="zh-TW" dirty="0"/>
              <a:t> (1)</a:t>
            </a:r>
          </a:p>
          <a:p>
            <a:pPr marL="365760" lvl="1" indent="0" algn="just">
              <a:buNone/>
            </a:pPr>
            <a:r>
              <a:rPr lang="en-US" altLang="zh-TW" dirty="0">
                <a:solidFill>
                  <a:srgbClr val="FF0000"/>
                </a:solidFill>
              </a:rPr>
              <a:t># Display the remaining data in the list</a:t>
            </a:r>
          </a:p>
          <a:p>
            <a:pPr marL="365760" lvl="1" indent="0" algn="just">
              <a:buNone/>
            </a:pPr>
            <a:r>
              <a:rPr lang="en-US" altLang="zh-TW" dirty="0"/>
              <a:t>print (array)</a:t>
            </a:r>
            <a:endParaRPr lang="en-US" dirty="0"/>
          </a:p>
        </p:txBody>
      </p:sp>
    </p:spTree>
    <p:extLst>
      <p:ext uri="{BB962C8B-B14F-4D97-AF65-F5344CB8AC3E}">
        <p14:creationId xmlns:p14="http://schemas.microsoft.com/office/powerpoint/2010/main" val="14071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463040" y="1772816"/>
            <a:ext cx="6196405" cy="3950253"/>
          </a:xfrm>
        </p:spPr>
        <p:txBody>
          <a:bodyPr>
            <a:normAutofit lnSpcReduction="10000"/>
          </a:bodyPr>
          <a:lstStyle/>
          <a:p>
            <a:r>
              <a:rPr lang="en-US" altLang="zh-TW" dirty="0"/>
              <a:t>E.g:</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Result:</a:t>
            </a:r>
          </a:p>
          <a:p>
            <a:endParaRPr lang="zh-TW" alt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9" t="87561" r="77551" b="3589"/>
          <a:stretch/>
        </p:blipFill>
        <p:spPr bwMode="auto">
          <a:xfrm>
            <a:off x="3203848" y="5017052"/>
            <a:ext cx="2458507" cy="11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9C88C2A2-F0CB-4E68-8F24-44EE51900622}" type="slidenum">
              <a:rPr lang="zh-TW" altLang="en-US" smtClean="0"/>
              <a:t>16</a:t>
            </a:fld>
            <a:endParaRPr lang="zh-TW" altLang="en-US"/>
          </a:p>
        </p:txBody>
      </p:sp>
      <p:sp>
        <p:nvSpPr>
          <p:cNvPr id="6" name="TextBox 5"/>
          <p:cNvSpPr txBox="1"/>
          <p:nvPr/>
        </p:nvSpPr>
        <p:spPr>
          <a:xfrm>
            <a:off x="1415487" y="2324181"/>
            <a:ext cx="6041910" cy="2585323"/>
          </a:xfrm>
          <a:prstGeom prst="rect">
            <a:avLst/>
          </a:prstGeom>
          <a:solidFill>
            <a:schemeClr val="bg1"/>
          </a:solidFill>
        </p:spPr>
        <p:txBody>
          <a:bodyPr wrap="none" rtlCol="0">
            <a:spAutoFit/>
          </a:bodyPr>
          <a:lstStyle/>
          <a:p>
            <a:pPr marL="365760" lvl="1" indent="0" algn="just">
              <a:buNone/>
            </a:pPr>
            <a:r>
              <a:rPr lang="en-US" altLang="zh-TW" dirty="0">
                <a:solidFill>
                  <a:srgbClr val="FF0000"/>
                </a:solidFill>
              </a:rPr>
              <a:t>#Declare a list</a:t>
            </a:r>
          </a:p>
          <a:p>
            <a:pPr marL="365760" lvl="1" indent="0" algn="just">
              <a:buNone/>
            </a:pPr>
            <a:r>
              <a:rPr lang="en-US" altLang="zh-TW" dirty="0"/>
              <a:t>array = [1,8,2,5,3]</a:t>
            </a:r>
          </a:p>
          <a:p>
            <a:pPr marL="365760" lvl="1" indent="0" algn="just">
              <a:buNone/>
            </a:pPr>
            <a:r>
              <a:rPr lang="en-US" altLang="zh-TW" dirty="0">
                <a:solidFill>
                  <a:srgbClr val="FF0000"/>
                </a:solidFill>
              </a:rPr>
              <a:t># Sort the element in the list in an increasing order</a:t>
            </a:r>
          </a:p>
          <a:p>
            <a:pPr marL="365760" lvl="1" indent="0" algn="just">
              <a:buNone/>
            </a:pPr>
            <a:r>
              <a:rPr lang="en-US" altLang="zh-TW" dirty="0" err="1"/>
              <a:t>array.sort</a:t>
            </a:r>
            <a:r>
              <a:rPr lang="en-US" altLang="zh-TW" dirty="0"/>
              <a:t>()</a:t>
            </a:r>
          </a:p>
          <a:p>
            <a:pPr marL="365760" lvl="1" indent="0" algn="just">
              <a:buNone/>
            </a:pPr>
            <a:r>
              <a:rPr lang="en-US" altLang="zh-TW" dirty="0"/>
              <a:t>print(array)</a:t>
            </a:r>
          </a:p>
          <a:p>
            <a:pPr marL="365760" lvl="1" indent="0" algn="just">
              <a:buNone/>
            </a:pPr>
            <a:r>
              <a:rPr lang="en-US" altLang="zh-TW" dirty="0">
                <a:solidFill>
                  <a:srgbClr val="FF0000"/>
                </a:solidFill>
              </a:rPr>
              <a:t># Use the "reverse" statement to reverse the data in a list</a:t>
            </a:r>
          </a:p>
          <a:p>
            <a:pPr marL="365760" lvl="1" indent="0" algn="just">
              <a:buNone/>
            </a:pPr>
            <a:r>
              <a:rPr lang="en-US" altLang="zh-TW" dirty="0" err="1"/>
              <a:t>array.reverse</a:t>
            </a:r>
            <a:r>
              <a:rPr lang="en-US" altLang="zh-TW" dirty="0"/>
              <a:t>()</a:t>
            </a:r>
          </a:p>
          <a:p>
            <a:pPr marL="365760" lvl="1" indent="0" algn="just">
              <a:buNone/>
            </a:pPr>
            <a:r>
              <a:rPr lang="en-US" altLang="zh-TW" dirty="0"/>
              <a:t>print(array)</a:t>
            </a:r>
          </a:p>
          <a:p>
            <a:endParaRPr lang="en-US" dirty="0"/>
          </a:p>
        </p:txBody>
      </p:sp>
    </p:spTree>
    <p:extLst>
      <p:ext uri="{BB962C8B-B14F-4D97-AF65-F5344CB8AC3E}">
        <p14:creationId xmlns:p14="http://schemas.microsoft.com/office/powerpoint/2010/main" val="5761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vi-VN" altLang="zh-TW" sz="4000" dirty="0">
                <a:latin typeface="Franklin Gothic Book (Body)"/>
              </a:rPr>
              <a:t>Sources</a:t>
            </a:r>
            <a:endParaRPr lang="zh-TW" altLang="en-US" sz="4000" dirty="0">
              <a:latin typeface="Franklin Gothic Book (Body)"/>
            </a:endParaRPr>
          </a:p>
        </p:txBody>
      </p:sp>
      <p:sp>
        <p:nvSpPr>
          <p:cNvPr id="3" name="內容版面配置區 2"/>
          <p:cNvSpPr>
            <a:spLocks noGrp="1"/>
          </p:cNvSpPr>
          <p:nvPr>
            <p:ph idx="1"/>
          </p:nvPr>
        </p:nvSpPr>
        <p:spPr/>
        <p:txBody>
          <a:bodyPr>
            <a:normAutofit/>
          </a:bodyPr>
          <a:lstStyle/>
          <a:p>
            <a:r>
              <a:rPr lang="en-US" altLang="zh-TW" dirty="0"/>
              <a:t>References:</a:t>
            </a:r>
          </a:p>
          <a:p>
            <a:pPr lvl="1"/>
            <a:r>
              <a:rPr lang="en-US" altLang="zh-TW" dirty="0">
                <a:hlinkClick r:id="rId2"/>
              </a:rPr>
              <a:t>http://openhome.cc/Gossip/Python/IOABC.html</a:t>
            </a:r>
            <a:endParaRPr lang="en-US" altLang="zh-TW" dirty="0"/>
          </a:p>
          <a:p>
            <a:pPr lvl="1"/>
            <a:r>
              <a:rPr lang="en-US" altLang="zh-TW" dirty="0">
                <a:hlinkClick r:id="rId3"/>
              </a:rPr>
              <a:t>http://www.pythondoc.com/pythontutorial3/introduction.html</a:t>
            </a:r>
            <a:r>
              <a:rPr lang="en-US" altLang="zh-TW" dirty="0">
                <a:hlinkClick r:id="rId4"/>
              </a:rPr>
              <a:t>http://blog.eddie.com.tw/2011/10/13/python-list/</a:t>
            </a:r>
            <a:endParaRPr lang="en-US" altLang="zh-TW" dirty="0"/>
          </a:p>
          <a:p>
            <a:pPr lvl="1"/>
            <a:r>
              <a:rPr lang="en-US" altLang="zh-TW" dirty="0">
                <a:hlinkClick r:id="rId5"/>
              </a:rPr>
              <a:t>http://openhome.cc/Gossip/Python/listType.html</a:t>
            </a:r>
            <a:endParaRPr lang="en-US" altLang="zh-TW" dirty="0"/>
          </a:p>
          <a:p>
            <a:pPr lvl="1"/>
            <a:r>
              <a:rPr lang="en-US" altLang="zh-TW" dirty="0"/>
              <a:t>Python </a:t>
            </a:r>
            <a:r>
              <a:rPr lang="zh-TW" altLang="en-US" dirty="0"/>
              <a:t>深入淺出程式設計</a:t>
            </a:r>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17</a:t>
            </a:fld>
            <a:endParaRPr lang="zh-TW" altLang="en-US"/>
          </a:p>
        </p:txBody>
      </p:sp>
    </p:spTree>
    <p:extLst>
      <p:ext uri="{BB962C8B-B14F-4D97-AF65-F5344CB8AC3E}">
        <p14:creationId xmlns:p14="http://schemas.microsoft.com/office/powerpoint/2010/main" val="355227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Exercise</a:t>
            </a:r>
            <a:r>
              <a:rPr lang="zh-TW" altLang="en-US" sz="4000" dirty="0">
                <a:latin typeface="+mn-lt"/>
              </a:rPr>
              <a:t> </a:t>
            </a:r>
            <a:r>
              <a:rPr lang="en-US" altLang="zh-TW" sz="4000" dirty="0">
                <a:latin typeface="+mn-lt"/>
              </a:rPr>
              <a:t>1</a:t>
            </a:r>
            <a:endParaRPr lang="zh-TW" altLang="en-US" sz="4000" dirty="0">
              <a:latin typeface="+mn-lt"/>
            </a:endParaRPr>
          </a:p>
        </p:txBody>
      </p:sp>
      <p:sp>
        <p:nvSpPr>
          <p:cNvPr id="3" name="內容版面配置區 2"/>
          <p:cNvSpPr>
            <a:spLocks noGrp="1"/>
          </p:cNvSpPr>
          <p:nvPr>
            <p:ph idx="1"/>
          </p:nvPr>
        </p:nvSpPr>
        <p:spPr>
          <a:xfrm>
            <a:off x="827584" y="2119257"/>
            <a:ext cx="7416824" cy="3603812"/>
          </a:xfrm>
        </p:spPr>
        <p:txBody>
          <a:bodyPr>
            <a:normAutofit/>
          </a:bodyPr>
          <a:lstStyle/>
          <a:p>
            <a:pPr algn="just"/>
            <a:r>
              <a:rPr lang="en-US" altLang="zh-TW" dirty="0"/>
              <a:t>Design a program that will repeatedly ask the user to select 1, 2, 3, or 4, until -1 is selected.</a:t>
            </a:r>
          </a:p>
          <a:p>
            <a:pPr lvl="1" algn="just"/>
            <a:r>
              <a:rPr lang="en-US" altLang="zh-TW" dirty="0"/>
              <a:t>Select 1, execute append() to insert data into the list,</a:t>
            </a:r>
          </a:p>
          <a:p>
            <a:pPr lvl="1" algn="just"/>
            <a:r>
              <a:rPr lang="en-US" altLang="zh-TW" dirty="0"/>
              <a:t>Select 2, execute pop() to delete the last data of the list, </a:t>
            </a:r>
          </a:p>
          <a:p>
            <a:pPr lvl="1" algn="just"/>
            <a:r>
              <a:rPr lang="en-US" altLang="zh-TW" dirty="0"/>
              <a:t>Select 3, execute insert() to insert data in a specified list position,</a:t>
            </a:r>
          </a:p>
          <a:p>
            <a:pPr lvl="1" algn="just"/>
            <a:r>
              <a:rPr lang="en-US" altLang="zh-TW" dirty="0"/>
              <a:t>Select 4, execute remove() to remove the specified data, </a:t>
            </a:r>
          </a:p>
        </p:txBody>
      </p:sp>
    </p:spTree>
    <p:extLst>
      <p:ext uri="{BB962C8B-B14F-4D97-AF65-F5344CB8AC3E}">
        <p14:creationId xmlns:p14="http://schemas.microsoft.com/office/powerpoint/2010/main" val="306179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Exercise 2</a:t>
            </a:r>
            <a:endParaRPr lang="zh-TW" altLang="en-US" sz="4000" dirty="0">
              <a:latin typeface="+mn-lt"/>
            </a:endParaRPr>
          </a:p>
        </p:txBody>
      </p:sp>
      <p:sp>
        <p:nvSpPr>
          <p:cNvPr id="3" name="內容版面配置區 2"/>
          <p:cNvSpPr>
            <a:spLocks noGrp="1"/>
          </p:cNvSpPr>
          <p:nvPr>
            <p:ph idx="1"/>
          </p:nvPr>
        </p:nvSpPr>
        <p:spPr>
          <a:xfrm>
            <a:off x="4283969" y="1844824"/>
            <a:ext cx="2736304" cy="3603812"/>
          </a:xfrm>
        </p:spPr>
        <p:txBody>
          <a:bodyPr>
            <a:normAutofit/>
          </a:bodyPr>
          <a:lstStyle/>
          <a:p>
            <a:r>
              <a:rPr lang="en-US" altLang="zh-TW" dirty="0"/>
              <a:t>Result:</a:t>
            </a:r>
            <a:endParaRPr lang="zh-TW" altLang="en-US" dirty="0"/>
          </a:p>
        </p:txBody>
      </p:sp>
      <p:pic>
        <p:nvPicPr>
          <p:cNvPr id="9" name="Picture 8">
            <a:extLst>
              <a:ext uri="{FF2B5EF4-FFF2-40B4-BE49-F238E27FC236}">
                <a16:creationId xmlns:a16="http://schemas.microsoft.com/office/drawing/2014/main" id="{9BAB92F2-FFDF-4FB4-88A4-54ABA4258A5C}"/>
              </a:ext>
            </a:extLst>
          </p:cNvPr>
          <p:cNvPicPr>
            <a:picLocks noChangeAspect="1"/>
          </p:cNvPicPr>
          <p:nvPr/>
        </p:nvPicPr>
        <p:blipFill>
          <a:blip r:embed="rId2"/>
          <a:stretch>
            <a:fillRect/>
          </a:stretch>
        </p:blipFill>
        <p:spPr>
          <a:xfrm>
            <a:off x="3386697" y="2348880"/>
            <a:ext cx="4944687" cy="4248150"/>
          </a:xfrm>
          <a:prstGeom prst="rect">
            <a:avLst/>
          </a:prstGeom>
        </p:spPr>
      </p:pic>
      <p:sp>
        <p:nvSpPr>
          <p:cNvPr id="5" name="內容版面配置區 2">
            <a:extLst>
              <a:ext uri="{FF2B5EF4-FFF2-40B4-BE49-F238E27FC236}">
                <a16:creationId xmlns:a16="http://schemas.microsoft.com/office/drawing/2014/main" id="{7664CF6D-C98D-45AC-9FCF-1CA5FD574AF2}"/>
              </a:ext>
            </a:extLst>
          </p:cNvPr>
          <p:cNvSpPr txBox="1">
            <a:spLocks/>
          </p:cNvSpPr>
          <p:nvPr/>
        </p:nvSpPr>
        <p:spPr>
          <a:xfrm>
            <a:off x="1101357" y="1916832"/>
            <a:ext cx="2285340" cy="3603812"/>
          </a:xfrm>
          <a:prstGeom prst="rect">
            <a:avLst/>
          </a:prstGeom>
        </p:spPr>
        <p:txBody>
          <a:bodyPr vert="horz" lIns="91440" tIns="45720" rIns="91440" bIns="45720" rtlCol="0" anchor="t">
            <a:normAutofit fontScale="92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altLang="zh-TW" sz="2600" dirty="0"/>
              <a:t> </a:t>
            </a:r>
            <a:r>
              <a:rPr lang="vi-VN" altLang="zh-TW" sz="2600" dirty="0"/>
              <a:t>I</a:t>
            </a:r>
            <a:r>
              <a:rPr lang="en-US" altLang="zh-TW" sz="2600" dirty="0" err="1"/>
              <a:t>nput</a:t>
            </a:r>
            <a:r>
              <a:rPr lang="en-US" altLang="zh-TW" sz="2600" dirty="0"/>
              <a:t>:</a:t>
            </a:r>
          </a:p>
          <a:p>
            <a:pPr marL="0" indent="0">
              <a:buFont typeface="Brush Script MT" pitchFamily="66" charset="0"/>
              <a:buNone/>
            </a:pPr>
            <a:r>
              <a:rPr lang="en-US" altLang="zh-TW" dirty="0"/>
              <a:t>1</a:t>
            </a:r>
          </a:p>
          <a:p>
            <a:pPr marL="0" indent="0">
              <a:buFont typeface="Brush Script MT" pitchFamily="66" charset="0"/>
              <a:buNone/>
            </a:pPr>
            <a:r>
              <a:rPr lang="en-US" altLang="zh-TW" dirty="0"/>
              <a:t>1</a:t>
            </a:r>
          </a:p>
          <a:p>
            <a:pPr marL="0" indent="0">
              <a:buFont typeface="Brush Script MT" pitchFamily="66" charset="0"/>
              <a:buNone/>
            </a:pPr>
            <a:r>
              <a:rPr lang="en-US" altLang="zh-TW" dirty="0"/>
              <a:t>3</a:t>
            </a:r>
          </a:p>
          <a:p>
            <a:pPr marL="0" indent="0">
              <a:buFont typeface="Brush Script MT" pitchFamily="66" charset="0"/>
              <a:buNone/>
            </a:pPr>
            <a:r>
              <a:rPr lang="en-US" altLang="zh-TW" dirty="0"/>
              <a:t>1</a:t>
            </a:r>
          </a:p>
          <a:p>
            <a:pPr marL="0" indent="0">
              <a:buFont typeface="Brush Script MT" pitchFamily="66" charset="0"/>
              <a:buNone/>
            </a:pPr>
            <a:r>
              <a:rPr lang="en-US" altLang="zh-TW" dirty="0"/>
              <a:t>2</a:t>
            </a:r>
          </a:p>
          <a:p>
            <a:pPr marL="0" indent="0">
              <a:buFont typeface="Brush Script MT" pitchFamily="66" charset="0"/>
              <a:buNone/>
            </a:pPr>
            <a:r>
              <a:rPr lang="en-US" altLang="zh-TW" dirty="0"/>
              <a:t>4</a:t>
            </a:r>
          </a:p>
          <a:p>
            <a:pPr marL="0" indent="0">
              <a:buFont typeface="Brush Script MT" pitchFamily="66" charset="0"/>
              <a:buNone/>
            </a:pPr>
            <a:r>
              <a:rPr lang="en-US" altLang="zh-TW" dirty="0"/>
              <a:t>1</a:t>
            </a:r>
          </a:p>
          <a:p>
            <a:pPr marL="0" indent="0">
              <a:buFont typeface="Brush Script MT" pitchFamily="66" charset="0"/>
              <a:buNone/>
            </a:pPr>
            <a:r>
              <a:rPr lang="en-US" altLang="zh-TW" dirty="0"/>
              <a:t>2</a:t>
            </a:r>
          </a:p>
          <a:p>
            <a:pPr marL="0" indent="0">
              <a:buFont typeface="Brush Script MT" pitchFamily="66" charset="0"/>
              <a:buNone/>
            </a:pPr>
            <a:r>
              <a:rPr lang="en-US" altLang="zh-TW" dirty="0"/>
              <a:t>-1</a:t>
            </a:r>
            <a:endParaRPr lang="zh-TW" altLang="en-US" dirty="0"/>
          </a:p>
        </p:txBody>
      </p:sp>
    </p:spTree>
    <p:extLst>
      <p:ext uri="{BB962C8B-B14F-4D97-AF65-F5344CB8AC3E}">
        <p14:creationId xmlns:p14="http://schemas.microsoft.com/office/powerpoint/2010/main" val="124699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Franklin Gothic Book" panose="020B0503020102020204" pitchFamily="34" charset="0"/>
              </a:rPr>
              <a:t>Objectives</a:t>
            </a:r>
            <a:endParaRPr lang="zh-TW" altLang="en-US" sz="4000" dirty="0">
              <a:latin typeface="Franklin Gothic Book" panose="020B0503020102020204" pitchFamily="34" charset="0"/>
            </a:endParaRPr>
          </a:p>
        </p:txBody>
      </p:sp>
      <p:sp>
        <p:nvSpPr>
          <p:cNvPr id="3" name="內容版面配置區 2"/>
          <p:cNvSpPr>
            <a:spLocks noGrp="1"/>
          </p:cNvSpPr>
          <p:nvPr>
            <p:ph idx="1"/>
          </p:nvPr>
        </p:nvSpPr>
        <p:spPr/>
        <p:txBody>
          <a:bodyPr/>
          <a:lstStyle/>
          <a:p>
            <a:r>
              <a:rPr lang="vi-VN" altLang="zh-TW" dirty="0"/>
              <a:t>T</a:t>
            </a:r>
            <a:r>
              <a:rPr lang="en-US" altLang="zh-TW" dirty="0"/>
              <a:t>his chapter </a:t>
            </a:r>
            <a:r>
              <a:rPr lang="vi-VN" altLang="zh-TW" dirty="0"/>
              <a:t>introduces:</a:t>
            </a:r>
            <a:endParaRPr lang="en-US" altLang="zh-TW" dirty="0"/>
          </a:p>
          <a:p>
            <a:pPr marL="822960" lvl="1" indent="-457200">
              <a:buFont typeface="+mj-lt"/>
              <a:buAutoNum type="arabicPeriod"/>
            </a:pPr>
            <a:r>
              <a:rPr lang="en-US" altLang="zh-TW" dirty="0"/>
              <a:t>The one-dimensional list </a:t>
            </a:r>
          </a:p>
          <a:p>
            <a:pPr marL="822960" lvl="1" indent="-457200">
              <a:buFont typeface="+mj-lt"/>
              <a:buAutoNum type="arabicPeriod"/>
            </a:pPr>
            <a:r>
              <a:rPr lang="en-US" altLang="zh-TW" dirty="0"/>
              <a:t>The two-dimensional list</a:t>
            </a:r>
            <a:endParaRPr lang="vi-VN" altLang="zh-TW" dirty="0"/>
          </a:p>
          <a:p>
            <a:pPr marL="822960" lvl="1" indent="-457200">
              <a:buFont typeface="+mj-lt"/>
              <a:buAutoNum type="arabicPeriod"/>
            </a:pPr>
            <a:r>
              <a:rPr lang="en-US" altLang="zh-TW" dirty="0"/>
              <a:t>Methods of the list</a:t>
            </a:r>
          </a:p>
        </p:txBody>
      </p:sp>
      <p:sp>
        <p:nvSpPr>
          <p:cNvPr id="4" name="投影片編號版面配置區 3"/>
          <p:cNvSpPr>
            <a:spLocks noGrp="1"/>
          </p:cNvSpPr>
          <p:nvPr>
            <p:ph type="sldNum" sz="quarter" idx="12"/>
          </p:nvPr>
        </p:nvSpPr>
        <p:spPr/>
        <p:txBody>
          <a:bodyPr/>
          <a:lstStyle/>
          <a:p>
            <a:fld id="{863BEB8A-4C23-4E45-A6CC-95DF69F5205E}" type="slidenum">
              <a:rPr lang="zh-TW" altLang="en-US" smtClean="0"/>
              <a:t>2</a:t>
            </a:fld>
            <a:endParaRPr lang="zh-TW" altLang="en-US"/>
          </a:p>
        </p:txBody>
      </p:sp>
    </p:spTree>
    <p:extLst>
      <p:ext uri="{BB962C8B-B14F-4D97-AF65-F5344CB8AC3E}">
        <p14:creationId xmlns:p14="http://schemas.microsoft.com/office/powerpoint/2010/main" val="90278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Exercise 3</a:t>
            </a:r>
            <a:endParaRPr lang="zh-TW" altLang="en-US" sz="4000" dirty="0">
              <a:latin typeface="+mn-lt"/>
            </a:endParaRPr>
          </a:p>
        </p:txBody>
      </p:sp>
      <p:sp>
        <p:nvSpPr>
          <p:cNvPr id="3" name="內容版面配置區 2"/>
          <p:cNvSpPr>
            <a:spLocks noGrp="1"/>
          </p:cNvSpPr>
          <p:nvPr>
            <p:ph idx="1"/>
          </p:nvPr>
        </p:nvSpPr>
        <p:spPr/>
        <p:txBody>
          <a:bodyPr>
            <a:normAutofit lnSpcReduction="10000"/>
          </a:bodyPr>
          <a:lstStyle/>
          <a:p>
            <a:pPr marL="0" indent="0" algn="just">
              <a:buNone/>
            </a:pPr>
            <a:r>
              <a:rPr lang="en-US" dirty="0"/>
              <a:t>Design a program that will ask the user to input a string and show if the string is </a:t>
            </a:r>
            <a:r>
              <a:rPr lang="en-US" altLang="zh-TW" dirty="0"/>
              <a:t>palindrome or not, where p</a:t>
            </a:r>
            <a:r>
              <a:rPr lang="en-US" dirty="0"/>
              <a:t>alindrome is a string that can be written forwards or backwards while only showing itself.</a:t>
            </a:r>
          </a:p>
          <a:p>
            <a:r>
              <a:rPr lang="en-US" altLang="zh-TW" dirty="0"/>
              <a:t>Input</a:t>
            </a:r>
          </a:p>
          <a:p>
            <a:pPr algn="l">
              <a:buFont typeface="Arial" panose="020B0604020202020204" pitchFamily="34" charset="0"/>
              <a:buChar char="•"/>
            </a:pPr>
            <a:r>
              <a:rPr lang="en-US" b="0" i="0" dirty="0">
                <a:solidFill>
                  <a:srgbClr val="333333"/>
                </a:solidFill>
                <a:effectLst/>
              </a:rPr>
              <a:t>Madam </a:t>
            </a:r>
          </a:p>
          <a:p>
            <a:pPr algn="l">
              <a:buFont typeface="Arial" panose="020B0604020202020204" pitchFamily="34" charset="0"/>
              <a:buChar char="•"/>
            </a:pPr>
            <a:r>
              <a:rPr lang="en-US" dirty="0">
                <a:solidFill>
                  <a:srgbClr val="333333"/>
                </a:solidFill>
              </a:rPr>
              <a:t>Anna</a:t>
            </a:r>
          </a:p>
          <a:p>
            <a:pPr algn="l">
              <a:buFont typeface="Arial" panose="020B0604020202020204" pitchFamily="34" charset="0"/>
              <a:buChar char="•"/>
            </a:pPr>
            <a:r>
              <a:rPr lang="en-US" b="0" i="0" dirty="0">
                <a:solidFill>
                  <a:srgbClr val="333333"/>
                </a:solidFill>
                <a:effectLst/>
              </a:rPr>
              <a:t>mannan</a:t>
            </a:r>
          </a:p>
        </p:txBody>
      </p:sp>
      <p:sp>
        <p:nvSpPr>
          <p:cNvPr id="7" name="TextBox 6">
            <a:extLst>
              <a:ext uri="{FF2B5EF4-FFF2-40B4-BE49-F238E27FC236}">
                <a16:creationId xmlns:a16="http://schemas.microsoft.com/office/drawing/2014/main" id="{404321AD-810B-4D60-9515-BAAE92AAAF96}"/>
              </a:ext>
            </a:extLst>
          </p:cNvPr>
          <p:cNvSpPr txBox="1"/>
          <p:nvPr/>
        </p:nvSpPr>
        <p:spPr>
          <a:xfrm>
            <a:off x="4067944" y="3861048"/>
            <a:ext cx="3632284" cy="3046988"/>
          </a:xfrm>
          <a:prstGeom prst="rect">
            <a:avLst/>
          </a:prstGeom>
          <a:noFill/>
        </p:spPr>
        <p:txBody>
          <a:bodyPr wrap="square">
            <a:spAutoFit/>
          </a:bodyPr>
          <a:lstStyle/>
          <a:p>
            <a:pPr algn="l"/>
            <a:r>
              <a:rPr lang="en-US" sz="2400" dirty="0">
                <a:solidFill>
                  <a:srgbClr val="333333"/>
                </a:solidFill>
              </a:rPr>
              <a:t>Output : </a:t>
            </a:r>
          </a:p>
          <a:p>
            <a:pPr marL="342900" indent="-342900" algn="l">
              <a:buFont typeface="Arial" panose="020B0604020202020204" pitchFamily="34" charset="0"/>
              <a:buChar char="•"/>
            </a:pPr>
            <a:r>
              <a:rPr lang="en-US" sz="2400" dirty="0">
                <a:solidFill>
                  <a:srgbClr val="333333"/>
                </a:solidFill>
              </a:rPr>
              <a:t>True</a:t>
            </a:r>
          </a:p>
          <a:p>
            <a:pPr marL="342900" indent="-342900" algn="l">
              <a:buFont typeface="Arial" panose="020B0604020202020204" pitchFamily="34" charset="0"/>
              <a:buChar char="•"/>
            </a:pPr>
            <a:r>
              <a:rPr lang="en-US" sz="2400" dirty="0">
                <a:solidFill>
                  <a:srgbClr val="333333"/>
                </a:solidFill>
              </a:rPr>
              <a:t>True</a:t>
            </a:r>
          </a:p>
          <a:p>
            <a:pPr marL="342900" indent="-342900" algn="l">
              <a:buFont typeface="Arial" panose="020B0604020202020204" pitchFamily="34" charset="0"/>
              <a:buChar char="•"/>
            </a:pPr>
            <a:r>
              <a:rPr lang="en-US" sz="2400" dirty="0">
                <a:solidFill>
                  <a:srgbClr val="333333"/>
                </a:solidFill>
              </a:rPr>
              <a:t>false</a:t>
            </a:r>
          </a:p>
          <a:p>
            <a:pPr algn="l">
              <a:buFont typeface="Arial" panose="020B0604020202020204" pitchFamily="34" charset="0"/>
              <a:buChar char="•"/>
            </a:pPr>
            <a:endParaRPr lang="en-US" sz="2400" b="0" i="0" dirty="0">
              <a:solidFill>
                <a:srgbClr val="333333"/>
              </a:solidFill>
              <a:effectLst/>
              <a:latin typeface="Open Sans"/>
            </a:endParaRPr>
          </a:p>
          <a:p>
            <a:pPr algn="l">
              <a:buFont typeface="Arial" panose="020B0604020202020204" pitchFamily="34" charset="0"/>
              <a:buChar char="•"/>
            </a:pPr>
            <a:endParaRPr lang="en-US" sz="2400" dirty="0">
              <a:solidFill>
                <a:srgbClr val="333333"/>
              </a:solidFill>
              <a:latin typeface="Open Sans"/>
            </a:endParaRPr>
          </a:p>
          <a:p>
            <a:pPr algn="l">
              <a:buFont typeface="Arial" panose="020B0604020202020204" pitchFamily="34" charset="0"/>
              <a:buChar char="•"/>
            </a:pPr>
            <a:endParaRPr lang="en-US" sz="2400" b="0" i="0" dirty="0">
              <a:solidFill>
                <a:srgbClr val="333333"/>
              </a:solidFill>
              <a:effectLst/>
              <a:latin typeface="Open Sans"/>
            </a:endParaRPr>
          </a:p>
          <a:p>
            <a:pPr algn="l">
              <a:buFont typeface="Arial" panose="020B0604020202020204" pitchFamily="34" charset="0"/>
              <a:buChar char="•"/>
            </a:pPr>
            <a:endParaRPr lang="en-US" sz="2400" b="0" i="0" dirty="0">
              <a:solidFill>
                <a:srgbClr val="333333"/>
              </a:solidFill>
              <a:effectLst/>
              <a:latin typeface="Open Sans"/>
            </a:endParaRPr>
          </a:p>
        </p:txBody>
      </p:sp>
      <p:sp>
        <p:nvSpPr>
          <p:cNvPr id="10" name="Arrow: Right 9">
            <a:extLst>
              <a:ext uri="{FF2B5EF4-FFF2-40B4-BE49-F238E27FC236}">
                <a16:creationId xmlns:a16="http://schemas.microsoft.com/office/drawing/2014/main" id="{A0F738F2-180F-4FFF-84DD-C5900060BF58}"/>
              </a:ext>
            </a:extLst>
          </p:cNvPr>
          <p:cNvSpPr/>
          <p:nvPr/>
        </p:nvSpPr>
        <p:spPr>
          <a:xfrm>
            <a:off x="3131840" y="4299822"/>
            <a:ext cx="876712" cy="237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8F4F044-96AF-45F7-8C44-C09E22A65E54}"/>
              </a:ext>
            </a:extLst>
          </p:cNvPr>
          <p:cNvSpPr/>
          <p:nvPr/>
        </p:nvSpPr>
        <p:spPr>
          <a:xfrm>
            <a:off x="3139476" y="4687904"/>
            <a:ext cx="876712" cy="253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BD4ADEC-6EB1-4508-9888-07278E5F1B66}"/>
              </a:ext>
            </a:extLst>
          </p:cNvPr>
          <p:cNvSpPr/>
          <p:nvPr/>
        </p:nvSpPr>
        <p:spPr>
          <a:xfrm>
            <a:off x="3139476" y="5085184"/>
            <a:ext cx="876712" cy="271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15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9377" y="260648"/>
            <a:ext cx="6965245" cy="1202485"/>
          </a:xfrm>
        </p:spPr>
        <p:txBody>
          <a:bodyPr>
            <a:normAutofit/>
          </a:bodyPr>
          <a:lstStyle/>
          <a:p>
            <a:r>
              <a:rPr lang="en-US" altLang="zh-TW" sz="4000" dirty="0">
                <a:latin typeface="+mn-lt"/>
              </a:rPr>
              <a:t>Exercise 4</a:t>
            </a:r>
            <a:endParaRPr lang="zh-TW" altLang="en-US" sz="4000" dirty="0">
              <a:latin typeface="+mn-lt"/>
            </a:endParaRPr>
          </a:p>
        </p:txBody>
      </p:sp>
      <p:sp>
        <p:nvSpPr>
          <p:cNvPr id="3" name="內容版面配置區 2"/>
          <p:cNvSpPr>
            <a:spLocks noGrp="1"/>
          </p:cNvSpPr>
          <p:nvPr>
            <p:ph idx="1"/>
          </p:nvPr>
        </p:nvSpPr>
        <p:spPr>
          <a:xfrm>
            <a:off x="893283" y="1124745"/>
            <a:ext cx="7357432" cy="5112567"/>
          </a:xfrm>
        </p:spPr>
        <p:txBody>
          <a:bodyPr>
            <a:normAutofit/>
          </a:bodyPr>
          <a:lstStyle/>
          <a:p>
            <a:pPr algn="just"/>
            <a:r>
              <a:rPr lang="en-US" b="0" i="0" dirty="0">
                <a:solidFill>
                  <a:srgbClr val="333333"/>
                </a:solidFill>
                <a:effectLst/>
              </a:rPr>
              <a:t>Write a program and print the value of Q according to the given formula: Q = √ ([(2 * C * D) / H]) (in words: Q equals the square root of [(2 times C times D) divided by H]), where C (</a:t>
            </a:r>
            <a:r>
              <a:rPr lang="en-US" altLang="zh-TW" dirty="0">
                <a:solidFill>
                  <a:srgbClr val="333333"/>
                </a:solidFill>
              </a:rPr>
              <a:t>= 50</a:t>
            </a:r>
            <a:r>
              <a:rPr lang="en-US" b="0" i="0" dirty="0">
                <a:solidFill>
                  <a:srgbClr val="333333"/>
                </a:solidFill>
                <a:effectLst/>
              </a:rPr>
              <a:t>) and H (</a:t>
            </a:r>
            <a:r>
              <a:rPr lang="en-US" altLang="zh-TW" dirty="0">
                <a:solidFill>
                  <a:srgbClr val="333333"/>
                </a:solidFill>
              </a:rPr>
              <a:t>= 30</a:t>
            </a:r>
            <a:r>
              <a:rPr lang="en-US" b="0" i="0" dirty="0">
                <a:solidFill>
                  <a:srgbClr val="333333"/>
                </a:solidFill>
                <a:effectLst/>
              </a:rPr>
              <a:t>) are constants, and D is inputted from the user. Note that multiple values of D are separated by commas.</a:t>
            </a:r>
          </a:p>
          <a:p>
            <a:pPr algn="just"/>
            <a:r>
              <a:rPr lang="en-US" b="0" i="0" dirty="0">
                <a:solidFill>
                  <a:srgbClr val="333333"/>
                </a:solidFill>
                <a:effectLst/>
              </a:rPr>
              <a:t>Input </a:t>
            </a:r>
            <a:r>
              <a:rPr lang="en-US" dirty="0">
                <a:solidFill>
                  <a:srgbClr val="333333"/>
                </a:solidFill>
              </a:rPr>
              <a:t>:</a:t>
            </a:r>
            <a:r>
              <a:rPr lang="en-US" b="0" i="0" dirty="0">
                <a:solidFill>
                  <a:srgbClr val="333333"/>
                </a:solidFill>
                <a:effectLst/>
              </a:rPr>
              <a:t> 100,150,180</a:t>
            </a:r>
          </a:p>
          <a:p>
            <a:pPr algn="just"/>
            <a:r>
              <a:rPr lang="en-US" dirty="0">
                <a:solidFill>
                  <a:srgbClr val="333333"/>
                </a:solidFill>
              </a:rPr>
              <a:t>O</a:t>
            </a:r>
            <a:r>
              <a:rPr lang="en-US" b="0" i="0" dirty="0">
                <a:solidFill>
                  <a:srgbClr val="333333"/>
                </a:solidFill>
                <a:effectLst/>
              </a:rPr>
              <a:t>utput : 18,22,24</a:t>
            </a:r>
          </a:p>
          <a:p>
            <a:pPr algn="just"/>
            <a:r>
              <a:rPr lang="en-US" b="0" i="0" dirty="0">
                <a:solidFill>
                  <a:srgbClr val="333333"/>
                </a:solidFill>
                <a:effectLst/>
              </a:rPr>
              <a:t>Suggestions:</a:t>
            </a:r>
          </a:p>
          <a:p>
            <a:pPr lvl="1" algn="just"/>
            <a:r>
              <a:rPr lang="en-US" b="0" i="0" dirty="0">
                <a:solidFill>
                  <a:srgbClr val="333333"/>
                </a:solidFill>
                <a:effectLst/>
              </a:rPr>
              <a:t>If the generated output </a:t>
            </a:r>
            <a:r>
              <a:rPr lang="en-US" dirty="0">
                <a:solidFill>
                  <a:srgbClr val="333333"/>
                </a:solidFill>
              </a:rPr>
              <a:t>has</a:t>
            </a:r>
            <a:r>
              <a:rPr lang="en-US" b="0" i="0" dirty="0">
                <a:solidFill>
                  <a:srgbClr val="333333"/>
                </a:solidFill>
                <a:effectLst/>
              </a:rPr>
              <a:t> a decimal value, you need to round it to the nearest integer, for example 26.0 will be printed as 26.</a:t>
            </a:r>
          </a:p>
        </p:txBody>
      </p:sp>
    </p:spTree>
    <p:extLst>
      <p:ext uri="{BB962C8B-B14F-4D97-AF65-F5344CB8AC3E}">
        <p14:creationId xmlns:p14="http://schemas.microsoft.com/office/powerpoint/2010/main" val="174248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22590" y="1702461"/>
            <a:ext cx="6510110" cy="4289253"/>
          </a:xfrm>
        </p:spPr>
        <p:txBody>
          <a:bodyPr>
            <a:noAutofit/>
          </a:bodyPr>
          <a:lstStyle/>
          <a:p>
            <a:pPr>
              <a:lnSpc>
                <a:spcPct val="120000"/>
              </a:lnSpc>
            </a:pPr>
            <a:r>
              <a:rPr lang="en-US" b="0" i="0" dirty="0">
                <a:effectLst/>
                <a:latin typeface="Helvetica" panose="020B0604020202020204" pitchFamily="34" charset="0"/>
              </a:rPr>
              <a:t> Write a Python program that accepts a hyphen-separated sequence of words as input and prints the words in a hyphen-separated sequence after sorting them alphabetically.</a:t>
            </a:r>
          </a:p>
          <a:p>
            <a:pPr>
              <a:lnSpc>
                <a:spcPct val="120000"/>
              </a:lnSpc>
            </a:pPr>
            <a:r>
              <a:rPr lang="en-US" b="0" dirty="0">
                <a:effectLst/>
                <a:latin typeface="Helvetica" panose="020B0604020202020204" pitchFamily="34" charset="0"/>
              </a:rPr>
              <a:t>Input:</a:t>
            </a:r>
            <a:r>
              <a:rPr lang="en-US" b="0" i="0" dirty="0">
                <a:effectLst/>
                <a:latin typeface="Helvetica" panose="020B0604020202020204" pitchFamily="34" charset="0"/>
              </a:rPr>
              <a:t> green-red-yellow-black-white</a:t>
            </a:r>
            <a:endParaRPr lang="en-US" b="0" i="1" dirty="0">
              <a:effectLst/>
              <a:latin typeface="Helvetica" panose="020B0604020202020204" pitchFamily="34" charset="0"/>
            </a:endParaRPr>
          </a:p>
          <a:p>
            <a:pPr>
              <a:lnSpc>
                <a:spcPct val="120000"/>
              </a:lnSpc>
            </a:pPr>
            <a:r>
              <a:rPr lang="en-US" dirty="0">
                <a:effectLst/>
                <a:latin typeface="Helvetica" panose="020B0604020202020204" pitchFamily="34" charset="0"/>
              </a:rPr>
              <a:t>Output</a:t>
            </a:r>
            <a:r>
              <a:rPr lang="en-US" b="0" i="0" dirty="0">
                <a:effectLst/>
                <a:latin typeface="Helvetica" panose="020B0604020202020204" pitchFamily="34" charset="0"/>
              </a:rPr>
              <a:t>: black-green-red-white-yellow</a:t>
            </a:r>
            <a:endParaRPr lang="en-US" altLang="zh-TW" dirty="0"/>
          </a:p>
        </p:txBody>
      </p:sp>
      <p:sp>
        <p:nvSpPr>
          <p:cNvPr id="2" name="標題 1"/>
          <p:cNvSpPr>
            <a:spLocks noGrp="1"/>
          </p:cNvSpPr>
          <p:nvPr>
            <p:ph type="title"/>
          </p:nvPr>
        </p:nvSpPr>
        <p:spPr/>
        <p:txBody>
          <a:bodyPr>
            <a:normAutofit/>
          </a:bodyPr>
          <a:lstStyle/>
          <a:p>
            <a:r>
              <a:rPr lang="en-US" altLang="zh-TW" sz="4000">
                <a:latin typeface="+mn-lt"/>
              </a:rPr>
              <a:t>Exercise 5</a:t>
            </a:r>
            <a:endParaRPr lang="zh-TW" altLang="en-US" sz="4000" dirty="0">
              <a:latin typeface="+mn-lt"/>
            </a:endParaRPr>
          </a:p>
        </p:txBody>
      </p:sp>
      <p:sp>
        <p:nvSpPr>
          <p:cNvPr id="4" name="投影片編號版面配置區 3"/>
          <p:cNvSpPr>
            <a:spLocks noGrp="1"/>
          </p:cNvSpPr>
          <p:nvPr>
            <p:ph type="sldNum" sz="quarter" idx="12"/>
          </p:nvPr>
        </p:nvSpPr>
        <p:spPr/>
        <p:txBody>
          <a:bodyPr/>
          <a:lstStyle/>
          <a:p>
            <a:fld id="{43BF4364-13DB-4B84-B596-2F49C4653971}" type="slidenum">
              <a:rPr lang="zh-TW" altLang="en-US" smtClean="0"/>
              <a:pPr/>
              <a:t>22</a:t>
            </a:fld>
            <a:endParaRPr lang="zh-TW" altLang="en-US"/>
          </a:p>
        </p:txBody>
      </p:sp>
    </p:spTree>
    <p:extLst>
      <p:ext uri="{BB962C8B-B14F-4D97-AF65-F5344CB8AC3E}">
        <p14:creationId xmlns:p14="http://schemas.microsoft.com/office/powerpoint/2010/main" val="70186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Exercise 6</a:t>
            </a:r>
            <a:endParaRPr lang="zh-TW" altLang="en-US" dirty="0">
              <a:latin typeface="+mn-lt"/>
            </a:endParaRPr>
          </a:p>
        </p:txBody>
      </p:sp>
      <p:sp>
        <p:nvSpPr>
          <p:cNvPr id="3" name="內容版面配置區 2"/>
          <p:cNvSpPr>
            <a:spLocks noGrp="1"/>
          </p:cNvSpPr>
          <p:nvPr>
            <p:ph idx="1"/>
          </p:nvPr>
        </p:nvSpPr>
        <p:spPr/>
        <p:txBody>
          <a:bodyPr/>
          <a:lstStyle/>
          <a:p>
            <a:pPr algn="just"/>
            <a:r>
              <a:rPr lang="en-US" altLang="zh-TW" dirty="0"/>
              <a:t>Write a program that can read data, including student’s name and his five subject scores, from data.txt. Please output students’ data that are sorted in decreasing order of the average of the five subject scores.</a:t>
            </a:r>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23</a:t>
            </a:fld>
            <a:endParaRPr lang="zh-TW" altLang="en-US"/>
          </a:p>
        </p:txBody>
      </p:sp>
      <p:pic>
        <p:nvPicPr>
          <p:cNvPr id="5" name="圖片 4"/>
          <p:cNvPicPr>
            <a:picLocks noChangeAspect="1"/>
          </p:cNvPicPr>
          <p:nvPr/>
        </p:nvPicPr>
        <p:blipFill>
          <a:blip r:embed="rId2"/>
          <a:stretch>
            <a:fillRect/>
          </a:stretch>
        </p:blipFill>
        <p:spPr>
          <a:xfrm>
            <a:off x="899592" y="4509120"/>
            <a:ext cx="2828925" cy="1838325"/>
          </a:xfrm>
          <a:prstGeom prst="rect">
            <a:avLst/>
          </a:prstGeom>
        </p:spPr>
      </p:pic>
      <p:pic>
        <p:nvPicPr>
          <p:cNvPr id="6" name="圖片 5"/>
          <p:cNvPicPr>
            <a:picLocks noChangeAspect="1"/>
          </p:cNvPicPr>
          <p:nvPr/>
        </p:nvPicPr>
        <p:blipFill>
          <a:blip r:embed="rId3"/>
          <a:stretch>
            <a:fillRect/>
          </a:stretch>
        </p:blipFill>
        <p:spPr>
          <a:xfrm>
            <a:off x="4054429" y="5428282"/>
            <a:ext cx="5076825" cy="619125"/>
          </a:xfrm>
          <a:prstGeom prst="rect">
            <a:avLst/>
          </a:prstGeom>
        </p:spPr>
      </p:pic>
      <p:sp>
        <p:nvSpPr>
          <p:cNvPr id="7" name="文字方塊 6"/>
          <p:cNvSpPr txBox="1"/>
          <p:nvPr/>
        </p:nvSpPr>
        <p:spPr>
          <a:xfrm>
            <a:off x="4054429" y="5013176"/>
            <a:ext cx="1093635" cy="369332"/>
          </a:xfrm>
          <a:prstGeom prst="rect">
            <a:avLst/>
          </a:prstGeom>
          <a:noFill/>
        </p:spPr>
        <p:txBody>
          <a:bodyPr wrap="square" rtlCol="0">
            <a:spAutoFit/>
          </a:bodyPr>
          <a:lstStyle/>
          <a:p>
            <a:r>
              <a:rPr lang="en-US" altLang="zh-TW" dirty="0"/>
              <a:t>Result:</a:t>
            </a:r>
            <a:endParaRPr lang="zh-TW" altLang="en-US" dirty="0"/>
          </a:p>
        </p:txBody>
      </p:sp>
    </p:spTree>
    <p:extLst>
      <p:ext uri="{BB962C8B-B14F-4D97-AF65-F5344CB8AC3E}">
        <p14:creationId xmlns:p14="http://schemas.microsoft.com/office/powerpoint/2010/main" val="225317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463040" y="2119257"/>
            <a:ext cx="6597228" cy="3603812"/>
          </a:xfrm>
        </p:spPr>
        <p:txBody>
          <a:bodyPr>
            <a:normAutofit/>
          </a:bodyPr>
          <a:lstStyle/>
          <a:p>
            <a:pPr algn="just"/>
            <a:r>
              <a:rPr lang="en-US" altLang="zh-TW" dirty="0"/>
              <a:t>In Python: </a:t>
            </a:r>
          </a:p>
          <a:p>
            <a:pPr lvl="1" algn="just"/>
            <a:r>
              <a:rPr lang="en-US" altLang="zh-TW" dirty="0"/>
              <a:t>A list is an ordered collection of objects</a:t>
            </a:r>
          </a:p>
          <a:p>
            <a:pPr lvl="1" algn="just"/>
            <a:r>
              <a:rPr lang="en-US" altLang="zh-TW" dirty="0"/>
              <a:t>In the list:</a:t>
            </a:r>
          </a:p>
          <a:p>
            <a:pPr lvl="2" algn="just"/>
            <a:r>
              <a:rPr lang="en-US" altLang="zh-TW" dirty="0"/>
              <a:t>The length of a list is changeable</a:t>
            </a:r>
          </a:p>
          <a:p>
            <a:pPr lvl="2" algn="just"/>
            <a:r>
              <a:rPr lang="en-US" altLang="zh-TW" dirty="0"/>
              <a:t>Use index values to display the data</a:t>
            </a:r>
          </a:p>
          <a:p>
            <a:pPr lvl="1" algn="just"/>
            <a:r>
              <a:rPr lang="en-US" altLang="zh-TW" dirty="0"/>
              <a:t>Use the [] symbol to create a list</a:t>
            </a:r>
          </a:p>
          <a:p>
            <a:pPr lvl="2" algn="just"/>
            <a:r>
              <a:rPr lang="en-US" altLang="zh-TW" dirty="0"/>
              <a:t>Each element of the list is separated by a comma</a:t>
            </a:r>
          </a:p>
          <a:p>
            <a:pPr lvl="1" algn="just"/>
            <a:r>
              <a:rPr lang="en-US" altLang="zh-TW" dirty="0"/>
              <a:t>List can store multiple data types, such as strings, integers, floating-point numbers, and </a:t>
            </a:r>
            <a:r>
              <a:rPr lang="en-US" altLang="zh-TW" dirty="0" err="1"/>
              <a:t>etc</a:t>
            </a:r>
            <a:endParaRPr lang="en-US" altLang="zh-TW"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3</a:t>
            </a:fld>
            <a:endParaRPr lang="zh-TW" altLang="en-US"/>
          </a:p>
        </p:txBody>
      </p:sp>
    </p:spTree>
    <p:extLst>
      <p:ext uri="{BB962C8B-B14F-4D97-AF65-F5344CB8AC3E}">
        <p14:creationId xmlns:p14="http://schemas.microsoft.com/office/powerpoint/2010/main" val="11951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p:txBody>
          <a:bodyPr/>
          <a:lstStyle/>
          <a:p>
            <a:r>
              <a:rPr lang="vi-VN" altLang="zh-TW" dirty="0">
                <a:latin typeface="Franklin Gothic Book (Body)"/>
              </a:rPr>
              <a:t>E.g</a:t>
            </a:r>
            <a:r>
              <a:rPr lang="en-US" altLang="zh-TW" dirty="0">
                <a:latin typeface="Franklin Gothic Book (Body)"/>
              </a:rPr>
              <a:t>:</a:t>
            </a:r>
          </a:p>
          <a:p>
            <a:pPr marL="0" indent="0">
              <a:buNone/>
            </a:pPr>
            <a:r>
              <a:rPr lang="en-US" altLang="zh-TW" dirty="0">
                <a:solidFill>
                  <a:srgbClr val="FF0000"/>
                </a:solidFill>
              </a:rPr>
              <a:t>	 	</a:t>
            </a:r>
            <a:endParaRPr lang="zh-TW" altLang="en-US" dirty="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122771300"/>
              </p:ext>
            </p:extLst>
          </p:nvPr>
        </p:nvGraphicFramePr>
        <p:xfrm>
          <a:off x="1463042" y="4437112"/>
          <a:ext cx="6349318" cy="1432168"/>
        </p:xfrm>
        <a:graphic>
          <a:graphicData uri="http://schemas.openxmlformats.org/drawingml/2006/table">
            <a:tbl>
              <a:tblPr firstRow="1" bandRow="1">
                <a:tableStyleId>{5940675A-B579-460E-94D1-54222C63F5DA}</a:tableStyleId>
              </a:tblPr>
              <a:tblGrid>
                <a:gridCol w="1881280">
                  <a:extLst>
                    <a:ext uri="{9D8B030D-6E8A-4147-A177-3AD203B41FA5}">
                      <a16:colId xmlns:a16="http://schemas.microsoft.com/office/drawing/2014/main" val="20000"/>
                    </a:ext>
                  </a:extLst>
                </a:gridCol>
                <a:gridCol w="1528539">
                  <a:extLst>
                    <a:ext uri="{9D8B030D-6E8A-4147-A177-3AD203B41FA5}">
                      <a16:colId xmlns:a16="http://schemas.microsoft.com/office/drawing/2014/main" val="20001"/>
                    </a:ext>
                  </a:extLst>
                </a:gridCol>
                <a:gridCol w="1528539">
                  <a:extLst>
                    <a:ext uri="{9D8B030D-6E8A-4147-A177-3AD203B41FA5}">
                      <a16:colId xmlns:a16="http://schemas.microsoft.com/office/drawing/2014/main" val="20002"/>
                    </a:ext>
                  </a:extLst>
                </a:gridCol>
                <a:gridCol w="1410960">
                  <a:extLst>
                    <a:ext uri="{9D8B030D-6E8A-4147-A177-3AD203B41FA5}">
                      <a16:colId xmlns:a16="http://schemas.microsoft.com/office/drawing/2014/main" val="20003"/>
                    </a:ext>
                  </a:extLst>
                </a:gridCol>
              </a:tblGrid>
              <a:tr h="421248">
                <a:tc>
                  <a:txBody>
                    <a:bodyPr/>
                    <a:lstStyle/>
                    <a:p>
                      <a:pPr algn="ctr"/>
                      <a:r>
                        <a:rPr lang="en-US" altLang="zh-TW" dirty="0"/>
                        <a:t>list representation</a:t>
                      </a:r>
                      <a:endParaRPr lang="zh-TW" altLang="en-US" dirty="0"/>
                    </a:p>
                  </a:txBody>
                  <a:tcPr/>
                </a:tc>
                <a:tc>
                  <a:txBody>
                    <a:bodyPr/>
                    <a:lstStyle/>
                    <a:p>
                      <a:pPr algn="ctr"/>
                      <a:r>
                        <a:rPr lang="en-US" altLang="zh-TW" dirty="0"/>
                        <a:t>array[0]</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array[1]</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array[2]</a:t>
                      </a:r>
                    </a:p>
                  </a:txBody>
                  <a:tcPr/>
                </a:tc>
                <a:extLst>
                  <a:ext uri="{0D108BD9-81ED-4DB2-BD59-A6C34878D82A}">
                    <a16:rowId xmlns:a16="http://schemas.microsoft.com/office/drawing/2014/main" val="10000"/>
                  </a:ext>
                </a:extLst>
              </a:tr>
              <a:tr h="421248">
                <a:tc>
                  <a:txBody>
                    <a:bodyPr/>
                    <a:lstStyle/>
                    <a:p>
                      <a:pPr algn="ctr"/>
                      <a:r>
                        <a:rPr lang="en-US" altLang="zh-TW" dirty="0"/>
                        <a:t>index value</a:t>
                      </a:r>
                      <a:endParaRPr lang="zh-TW" altLang="en-US" dirty="0"/>
                    </a:p>
                  </a:txBody>
                  <a:tcPr/>
                </a:tc>
                <a:tc>
                  <a:txBody>
                    <a:bodyPr/>
                    <a:lstStyle/>
                    <a:p>
                      <a:pPr algn="ctr"/>
                      <a:r>
                        <a:rPr lang="en-US" altLang="zh-TW" dirty="0"/>
                        <a:t>0</a:t>
                      </a:r>
                      <a:endParaRPr lang="zh-TW" altLang="en-US" dirty="0"/>
                    </a:p>
                  </a:txBody>
                  <a:tcPr/>
                </a:tc>
                <a:tc>
                  <a:txBody>
                    <a:bodyPr/>
                    <a:lstStyle/>
                    <a:p>
                      <a:pPr algn="ctr"/>
                      <a:r>
                        <a:rPr lang="en-US" altLang="zh-TW" dirty="0"/>
                        <a:t>1</a:t>
                      </a:r>
                      <a:endParaRPr lang="zh-TW" altLang="en-US" dirty="0"/>
                    </a:p>
                  </a:txBody>
                  <a:tcPr/>
                </a:tc>
                <a:tc>
                  <a:txBody>
                    <a:bodyPr/>
                    <a:lstStyle/>
                    <a:p>
                      <a:pPr algn="ctr"/>
                      <a:r>
                        <a:rPr lang="en-US" altLang="zh-TW" dirty="0"/>
                        <a:t>2</a:t>
                      </a:r>
                      <a:endParaRPr lang="zh-TW" altLang="en-US" dirty="0"/>
                    </a:p>
                  </a:txBody>
                  <a:tcPr/>
                </a:tc>
                <a:extLst>
                  <a:ext uri="{0D108BD9-81ED-4DB2-BD59-A6C34878D82A}">
                    <a16:rowId xmlns:a16="http://schemas.microsoft.com/office/drawing/2014/main" val="10001"/>
                  </a:ext>
                </a:extLst>
              </a:tr>
              <a:tr h="370840">
                <a:tc>
                  <a:txBody>
                    <a:bodyPr/>
                    <a:lstStyle/>
                    <a:p>
                      <a:pPr algn="ctr"/>
                      <a:r>
                        <a:rPr lang="en-US" altLang="zh-TW" dirty="0"/>
                        <a:t>data</a:t>
                      </a:r>
                      <a:endParaRPr lang="zh-TW" altLang="en-US" dirty="0"/>
                    </a:p>
                  </a:txBody>
                  <a:tcPr/>
                </a:tc>
                <a:tc>
                  <a:txBody>
                    <a:bodyPr/>
                    <a:lstStyle/>
                    <a:p>
                      <a:pPr algn="ctr"/>
                      <a:r>
                        <a:rPr lang="en-US" altLang="zh-TW" dirty="0"/>
                        <a:t>Hello</a:t>
                      </a:r>
                      <a:endParaRPr lang="zh-TW" altLang="en-US" dirty="0"/>
                    </a:p>
                  </a:txBody>
                  <a:tcPr/>
                </a:tc>
                <a:tc>
                  <a:txBody>
                    <a:bodyPr/>
                    <a:lstStyle/>
                    <a:p>
                      <a:pPr algn="ctr"/>
                      <a:r>
                        <a:rPr lang="en-US" altLang="zh-TW" dirty="0"/>
                        <a:t>123</a:t>
                      </a:r>
                      <a:endParaRPr lang="zh-TW" altLang="en-US" dirty="0"/>
                    </a:p>
                  </a:txBody>
                  <a:tcPr/>
                </a:tc>
                <a:tc>
                  <a:txBody>
                    <a:bodyPr/>
                    <a:lstStyle/>
                    <a:p>
                      <a:pPr algn="ctr"/>
                      <a:r>
                        <a:rPr lang="en-US" altLang="zh-TW" dirty="0"/>
                        <a:t>10.5</a:t>
                      </a:r>
                      <a:endParaRPr lang="zh-TW" altLang="en-US" dirty="0"/>
                    </a:p>
                  </a:txBody>
                  <a:tcPr/>
                </a:tc>
                <a:extLst>
                  <a:ext uri="{0D108BD9-81ED-4DB2-BD59-A6C34878D82A}">
                    <a16:rowId xmlns:a16="http://schemas.microsoft.com/office/drawing/2014/main" val="10002"/>
                  </a:ext>
                </a:extLst>
              </a:tr>
            </a:tbl>
          </a:graphicData>
        </a:graphic>
      </p:graphicFrame>
      <p:sp>
        <p:nvSpPr>
          <p:cNvPr id="5" name="投影片編號版面配置區 4"/>
          <p:cNvSpPr>
            <a:spLocks noGrp="1"/>
          </p:cNvSpPr>
          <p:nvPr>
            <p:ph type="sldNum" sz="quarter" idx="12"/>
          </p:nvPr>
        </p:nvSpPr>
        <p:spPr/>
        <p:txBody>
          <a:bodyPr/>
          <a:lstStyle/>
          <a:p>
            <a:fld id="{9C88C2A2-F0CB-4E68-8F24-44EE51900622}" type="slidenum">
              <a:rPr lang="zh-TW" altLang="en-US" smtClean="0"/>
              <a:t>4</a:t>
            </a:fld>
            <a:endParaRPr lang="zh-TW" altLang="en-US"/>
          </a:p>
        </p:txBody>
      </p:sp>
      <p:sp>
        <p:nvSpPr>
          <p:cNvPr id="7" name="TextBox 6"/>
          <p:cNvSpPr txBox="1"/>
          <p:nvPr/>
        </p:nvSpPr>
        <p:spPr>
          <a:xfrm>
            <a:off x="1709239" y="2655129"/>
            <a:ext cx="5455049" cy="1200329"/>
          </a:xfrm>
          <a:prstGeom prst="rect">
            <a:avLst/>
          </a:prstGeom>
          <a:solidFill>
            <a:schemeClr val="bg1"/>
          </a:solidFill>
        </p:spPr>
        <p:txBody>
          <a:bodyPr wrap="square" rtlCol="0">
            <a:spAutoFit/>
          </a:bodyPr>
          <a:lstStyle/>
          <a:p>
            <a:pPr algn="just"/>
            <a:r>
              <a:rPr lang="en-US" altLang="zh-TW" dirty="0">
                <a:solidFill>
                  <a:srgbClr val="FF0000"/>
                </a:solidFill>
              </a:rPr>
              <a:t> # Declare a list</a:t>
            </a:r>
          </a:p>
          <a:p>
            <a:pPr algn="just"/>
            <a:r>
              <a:rPr lang="en-US" altLang="zh-TW" dirty="0">
                <a:solidFill>
                  <a:srgbClr val="FF0000"/>
                </a:solidFill>
              </a:rPr>
              <a:t> # Storing string, integer and floating point number</a:t>
            </a:r>
            <a:endParaRPr lang="en-US" altLang="zh-TW" dirty="0"/>
          </a:p>
          <a:p>
            <a:pPr algn="just"/>
            <a:r>
              <a:rPr lang="en-US" altLang="zh-TW" dirty="0"/>
              <a:t>	array=["Hello",123,10.5] </a:t>
            </a:r>
          </a:p>
          <a:p>
            <a:endParaRPr lang="en-US" dirty="0"/>
          </a:p>
        </p:txBody>
      </p:sp>
    </p:spTree>
    <p:extLst>
      <p:ext uri="{BB962C8B-B14F-4D97-AF65-F5344CB8AC3E}">
        <p14:creationId xmlns:p14="http://schemas.microsoft.com/office/powerpoint/2010/main" val="399056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4" name="投影片編號版面配置區 3"/>
          <p:cNvSpPr>
            <a:spLocks noGrp="1"/>
          </p:cNvSpPr>
          <p:nvPr>
            <p:ph type="sldNum" sz="quarter" idx="12"/>
          </p:nvPr>
        </p:nvSpPr>
        <p:spPr/>
        <p:txBody>
          <a:bodyPr/>
          <a:lstStyle/>
          <a:p>
            <a:fld id="{43BF4364-13DB-4B84-B596-2F49C4653971}" type="slidenum">
              <a:rPr lang="zh-TW" altLang="en-US" smtClean="0"/>
              <a:pPr/>
              <a:t>5</a:t>
            </a:fld>
            <a:endParaRPr lang="zh-TW" altLang="en-US"/>
          </a:p>
        </p:txBody>
      </p:sp>
      <p:sp>
        <p:nvSpPr>
          <p:cNvPr id="5" name="內容版面配置區 2"/>
          <p:cNvSpPr txBox="1">
            <a:spLocks/>
          </p:cNvSpPr>
          <p:nvPr/>
        </p:nvSpPr>
        <p:spPr>
          <a:xfrm>
            <a:off x="1263539" y="1834808"/>
            <a:ext cx="3678195" cy="3603812"/>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vi-VN" altLang="zh-TW" dirty="0">
                <a:latin typeface="Franklin Gothic Book (Body)"/>
              </a:rPr>
              <a:t>E.g</a:t>
            </a:r>
            <a:r>
              <a:rPr lang="en-US" altLang="zh-TW" dirty="0">
                <a:latin typeface="Franklin Gothic Book (Body)"/>
              </a:rPr>
              <a:t>:</a:t>
            </a:r>
          </a:p>
          <a:p>
            <a:endParaRPr lang="zh-TW" altLang="en-US" sz="1200" dirty="0"/>
          </a:p>
          <a:p>
            <a:endParaRPr lang="zh-TW" altLang="en-US" sz="1200" dirty="0"/>
          </a:p>
        </p:txBody>
      </p:sp>
      <p:sp>
        <p:nvSpPr>
          <p:cNvPr id="6" name="內容版面配置區 2"/>
          <p:cNvSpPr txBox="1">
            <a:spLocks/>
          </p:cNvSpPr>
          <p:nvPr/>
        </p:nvSpPr>
        <p:spPr>
          <a:xfrm>
            <a:off x="5394957" y="1803620"/>
            <a:ext cx="3246147" cy="3603812"/>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altLang="zh-TW" dirty="0"/>
              <a:t>Result:</a:t>
            </a:r>
          </a:p>
          <a:p>
            <a:endParaRPr lang="zh-TW" altLang="en-US" sz="1200" dirty="0"/>
          </a:p>
          <a:p>
            <a:endParaRPr lang="zh-TW" altLang="en-US" sz="1200" dirty="0"/>
          </a:p>
        </p:txBody>
      </p:sp>
      <p:pic>
        <p:nvPicPr>
          <p:cNvPr id="3" name="Picture 2"/>
          <p:cNvPicPr>
            <a:picLocks noChangeAspect="1"/>
          </p:cNvPicPr>
          <p:nvPr/>
        </p:nvPicPr>
        <p:blipFill>
          <a:blip r:embed="rId2"/>
          <a:stretch>
            <a:fillRect/>
          </a:stretch>
        </p:blipFill>
        <p:spPr>
          <a:xfrm>
            <a:off x="5560906" y="2852936"/>
            <a:ext cx="2663319" cy="2268753"/>
          </a:xfrm>
          <a:prstGeom prst="rect">
            <a:avLst/>
          </a:prstGeom>
        </p:spPr>
      </p:pic>
      <p:sp>
        <p:nvSpPr>
          <p:cNvPr id="7" name="TextBox 6"/>
          <p:cNvSpPr txBox="1"/>
          <p:nvPr/>
        </p:nvSpPr>
        <p:spPr>
          <a:xfrm>
            <a:off x="988648" y="2492896"/>
            <a:ext cx="4227976" cy="3785652"/>
          </a:xfrm>
          <a:prstGeom prst="rect">
            <a:avLst/>
          </a:prstGeom>
          <a:solidFill>
            <a:schemeClr val="bg1"/>
          </a:solidFill>
        </p:spPr>
        <p:txBody>
          <a:bodyPr wrap="square" rtlCol="0">
            <a:spAutoFit/>
          </a:bodyPr>
          <a:lstStyle/>
          <a:p>
            <a:pPr algn="just"/>
            <a:r>
              <a:rPr lang="en-US" altLang="zh-TW" sz="1500" dirty="0"/>
              <a:t>array=["123",1423,1523.0] </a:t>
            </a:r>
            <a:r>
              <a:rPr lang="en-US" altLang="zh-TW" sz="1500" dirty="0">
                <a:solidFill>
                  <a:srgbClr val="FF0000"/>
                </a:solidFill>
              </a:rPr>
              <a:t># Declare a list</a:t>
            </a:r>
            <a:endParaRPr lang="vi-VN" altLang="zh-TW" sz="1500" dirty="0">
              <a:solidFill>
                <a:srgbClr val="FF0000"/>
              </a:solidFill>
            </a:endParaRPr>
          </a:p>
          <a:p>
            <a:pPr algn="just"/>
            <a:r>
              <a:rPr lang="en-US" altLang="zh-TW" sz="1500" dirty="0">
                <a:solidFill>
                  <a:srgbClr val="FF0000"/>
                </a:solidFill>
              </a:rPr>
              <a:t>#count=(0~&lt;3) =&gt;&gt; 0,1,2</a:t>
            </a:r>
          </a:p>
          <a:p>
            <a:pPr algn="just"/>
            <a:r>
              <a:rPr lang="en-US" altLang="zh-TW" sz="1500" dirty="0">
                <a:solidFill>
                  <a:srgbClr val="FF0000"/>
                </a:solidFill>
              </a:rPr>
              <a:t>#</a:t>
            </a:r>
            <a:r>
              <a:rPr lang="en-US" sz="1500" b="0" i="0" dirty="0">
                <a:solidFill>
                  <a:srgbClr val="FF0000"/>
                </a:solidFill>
                <a:effectLst/>
                <a:latin typeface="Roboto"/>
              </a:rPr>
              <a:t>Print the data of the list </a:t>
            </a:r>
            <a:r>
              <a:rPr lang="en-US" altLang="zh-TW" sz="1500" dirty="0">
                <a:solidFill>
                  <a:srgbClr val="FF0000"/>
                </a:solidFill>
              </a:rPr>
              <a:t>#method 1</a:t>
            </a:r>
            <a:endParaRPr lang="vi-VN" altLang="zh-TW" sz="1500" dirty="0">
              <a:solidFill>
                <a:srgbClr val="FF0000"/>
              </a:solidFill>
            </a:endParaRPr>
          </a:p>
          <a:p>
            <a:pPr algn="just"/>
            <a:r>
              <a:rPr lang="en-US" altLang="zh-TW" sz="1500" dirty="0"/>
              <a:t>for count in range(0,3):</a:t>
            </a:r>
          </a:p>
          <a:p>
            <a:pPr algn="just"/>
            <a:r>
              <a:rPr lang="en-US" altLang="zh-TW" sz="1500" dirty="0"/>
              <a:t>    print(array[count])</a:t>
            </a:r>
          </a:p>
          <a:p>
            <a:pPr algn="just"/>
            <a:r>
              <a:rPr lang="en-US" altLang="zh-TW" sz="1500" dirty="0"/>
              <a:t>print() </a:t>
            </a:r>
            <a:endParaRPr lang="zh-TW" altLang="en-US" sz="1500" dirty="0">
              <a:solidFill>
                <a:srgbClr val="FF0000"/>
              </a:solidFill>
            </a:endParaRPr>
          </a:p>
          <a:p>
            <a:pPr algn="just"/>
            <a:r>
              <a:rPr lang="en-US" altLang="zh-TW" sz="1500" dirty="0">
                <a:solidFill>
                  <a:srgbClr val="FF0000"/>
                </a:solidFill>
              </a:rPr>
              <a:t>#</a:t>
            </a:r>
            <a:r>
              <a:rPr lang="en-US" sz="1500" b="0" i="0" dirty="0">
                <a:solidFill>
                  <a:srgbClr val="FF0000"/>
                </a:solidFill>
                <a:effectLst/>
                <a:latin typeface="Roboto"/>
              </a:rPr>
              <a:t> Print the data of the list</a:t>
            </a:r>
            <a:r>
              <a:rPr lang="en-US" altLang="zh-TW" sz="1500" dirty="0">
                <a:solidFill>
                  <a:srgbClr val="FF0000"/>
                </a:solidFill>
              </a:rPr>
              <a:t> #method 2</a:t>
            </a:r>
            <a:endParaRPr lang="vi-VN" altLang="zh-TW" sz="1500" dirty="0">
              <a:solidFill>
                <a:srgbClr val="FF0000"/>
              </a:solidFill>
            </a:endParaRPr>
          </a:p>
          <a:p>
            <a:pPr algn="just"/>
            <a:r>
              <a:rPr lang="en-US" altLang="zh-TW" sz="1500" dirty="0"/>
              <a:t>for elm in array:</a:t>
            </a:r>
          </a:p>
          <a:p>
            <a:pPr algn="just"/>
            <a:r>
              <a:rPr lang="en-US" altLang="zh-TW" sz="1500" dirty="0"/>
              <a:t>    print(elm)</a:t>
            </a:r>
          </a:p>
          <a:p>
            <a:pPr algn="just"/>
            <a:r>
              <a:rPr lang="en-US" altLang="zh-TW" sz="1500" dirty="0"/>
              <a:t>print() </a:t>
            </a:r>
            <a:endParaRPr lang="zh-TW" altLang="en-US" sz="1500" dirty="0">
              <a:solidFill>
                <a:srgbClr val="FF0000"/>
              </a:solidFill>
            </a:endParaRPr>
          </a:p>
          <a:p>
            <a:pPr algn="just"/>
            <a:r>
              <a:rPr lang="en-US" altLang="zh-TW" sz="1500" dirty="0">
                <a:solidFill>
                  <a:srgbClr val="FF0000"/>
                </a:solidFill>
              </a:rPr>
              <a:t># </a:t>
            </a:r>
            <a:r>
              <a:rPr lang="en-US" sz="1500" b="0" i="0" dirty="0">
                <a:solidFill>
                  <a:srgbClr val="FF0000"/>
                </a:solidFill>
                <a:effectLst/>
                <a:latin typeface="Roboto"/>
              </a:rPr>
              <a:t>Print the whole data of the list in a string</a:t>
            </a:r>
            <a:r>
              <a:rPr lang="en-US" altLang="zh-TW" sz="1500" dirty="0">
                <a:solidFill>
                  <a:srgbClr val="FF0000"/>
                </a:solidFill>
              </a:rPr>
              <a:t> #method 3        </a:t>
            </a:r>
          </a:p>
          <a:p>
            <a:pPr algn="just"/>
            <a:r>
              <a:rPr lang="en-US" altLang="zh-TW" sz="1500" dirty="0"/>
              <a:t>print(array,"\n")</a:t>
            </a:r>
          </a:p>
          <a:p>
            <a:pPr algn="just"/>
            <a:r>
              <a:rPr lang="en-US" altLang="zh-TW" sz="1500" dirty="0">
                <a:solidFill>
                  <a:srgbClr val="FF0000"/>
                </a:solidFill>
              </a:rPr>
              <a:t># Display the type of each item in the list</a:t>
            </a:r>
            <a:endParaRPr lang="vi-VN" altLang="zh-TW" sz="1500" dirty="0">
              <a:solidFill>
                <a:srgbClr val="FF0000"/>
              </a:solidFill>
            </a:endParaRPr>
          </a:p>
          <a:p>
            <a:pPr algn="just"/>
            <a:r>
              <a:rPr lang="en-US" altLang="zh-TW" sz="1500" dirty="0"/>
              <a:t>for count in range(0,3):</a:t>
            </a:r>
          </a:p>
          <a:p>
            <a:pPr algn="just"/>
            <a:r>
              <a:rPr lang="en-US" altLang="zh-TW" sz="1500" dirty="0"/>
              <a:t>    print("array[",count,"} Type in:",type(array[count]))</a:t>
            </a:r>
          </a:p>
          <a:p>
            <a:pPr algn="just"/>
            <a:endParaRPr lang="en-US" sz="1500" dirty="0"/>
          </a:p>
        </p:txBody>
      </p:sp>
    </p:spTree>
    <p:extLst>
      <p:ext uri="{BB962C8B-B14F-4D97-AF65-F5344CB8AC3E}">
        <p14:creationId xmlns:p14="http://schemas.microsoft.com/office/powerpoint/2010/main" val="136853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463041" y="2119256"/>
            <a:ext cx="4045064" cy="3460297"/>
          </a:xfrm>
        </p:spPr>
        <p:txBody>
          <a:bodyPr>
            <a:normAutofit/>
          </a:bodyPr>
          <a:lstStyle/>
          <a:p>
            <a:r>
              <a:rPr lang="en-US" altLang="zh-TW" sz="2600" dirty="0">
                <a:latin typeface="Franklin Gothic Book (Body)"/>
              </a:rPr>
              <a:t>When input is a string </a:t>
            </a:r>
          </a:p>
          <a:p>
            <a:pPr lvl="1"/>
            <a:r>
              <a:rPr lang="en-US" altLang="zh-TW" sz="2400" dirty="0" err="1">
                <a:latin typeface="Franklin Gothic Book (Body)"/>
              </a:rPr>
              <a:t>E.g</a:t>
            </a:r>
            <a:r>
              <a:rPr lang="en-US" altLang="zh-TW" sz="2400" dirty="0">
                <a:latin typeface="Franklin Gothic Book (Body)"/>
              </a:rPr>
              <a:t>:</a:t>
            </a:r>
          </a:p>
          <a:p>
            <a:pPr marL="0" indent="0">
              <a:buNone/>
            </a:pPr>
            <a:endParaRPr lang="en-US" altLang="zh-TW" sz="2600" dirty="0">
              <a:latin typeface="Franklin Gothic Book (Body)"/>
            </a:endParaRPr>
          </a:p>
          <a:p>
            <a:pPr marL="365760" lvl="1" indent="0">
              <a:buNone/>
            </a:pPr>
            <a:endParaRPr lang="en-US" altLang="zh-TW" dirty="0"/>
          </a:p>
          <a:p>
            <a:pPr marL="0" indent="0">
              <a:buNone/>
            </a:pPr>
            <a:endParaRPr lang="en-US" altLang="zh-TW" dirty="0"/>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43BF4364-13DB-4B84-B596-2F49C4653971}" type="slidenum">
              <a:rPr lang="zh-TW" altLang="en-US" smtClean="0"/>
              <a:pPr/>
              <a:t>6</a:t>
            </a:fld>
            <a:endParaRPr lang="zh-TW" altLang="en-US"/>
          </a:p>
        </p:txBody>
      </p:sp>
      <p:sp>
        <p:nvSpPr>
          <p:cNvPr id="7" name="TextBox 6"/>
          <p:cNvSpPr txBox="1"/>
          <p:nvPr/>
        </p:nvSpPr>
        <p:spPr>
          <a:xfrm>
            <a:off x="976051" y="3093419"/>
            <a:ext cx="4703384" cy="2862322"/>
          </a:xfrm>
          <a:prstGeom prst="rect">
            <a:avLst/>
          </a:prstGeom>
          <a:solidFill>
            <a:schemeClr val="bg1"/>
          </a:solidFill>
        </p:spPr>
        <p:txBody>
          <a:bodyPr wrap="square" rtlCol="0">
            <a:spAutoFit/>
          </a:bodyPr>
          <a:lstStyle/>
          <a:p>
            <a:pPr marL="365760" lvl="1" indent="0">
              <a:buNone/>
            </a:pPr>
            <a:r>
              <a:rPr lang="en-US" altLang="zh-TW" dirty="0">
                <a:latin typeface="Franklin Gothic Book (Body)"/>
              </a:rPr>
              <a:t>array =[]</a:t>
            </a:r>
            <a:r>
              <a:rPr lang="en-US" altLang="zh-TW" dirty="0">
                <a:solidFill>
                  <a:srgbClr val="FF0000"/>
                </a:solidFill>
                <a:latin typeface="Franklin Gothic Book (Body)"/>
              </a:rPr>
              <a:t>#Declare a list</a:t>
            </a:r>
          </a:p>
          <a:p>
            <a:pPr marL="365760" lvl="1" indent="0">
              <a:buNone/>
            </a:pPr>
            <a:r>
              <a:rPr lang="en-US" altLang="zh-TW" dirty="0">
                <a:latin typeface="Franklin Gothic Book (Body)"/>
              </a:rPr>
              <a:t>for counter in range(0,2): </a:t>
            </a:r>
            <a:r>
              <a:rPr lang="en-US" altLang="zh-TW" dirty="0">
                <a:solidFill>
                  <a:srgbClr val="FF0000"/>
                </a:solidFill>
                <a:latin typeface="Franklin Gothic Book (Body)"/>
              </a:rPr>
              <a:t>#Execute twice</a:t>
            </a:r>
          </a:p>
          <a:p>
            <a:pPr marL="365760" lvl="1" indent="0">
              <a:buNone/>
            </a:pPr>
            <a:r>
              <a:rPr lang="en-US" altLang="zh-TW" dirty="0">
                <a:solidFill>
                  <a:srgbClr val="FF0000"/>
                </a:solidFill>
                <a:latin typeface="Franklin Gothic Book (Body)"/>
              </a:rPr>
              <a:t>    #Enter a string</a:t>
            </a:r>
          </a:p>
          <a:p>
            <a:pPr marL="365760" lvl="1" indent="0">
              <a:buNone/>
            </a:pPr>
            <a:r>
              <a:rPr lang="en-US" altLang="zh-TW" dirty="0">
                <a:latin typeface="Franklin Gothic Book (Body)"/>
              </a:rPr>
              <a:t>    guess=input("Enter data: ")</a:t>
            </a:r>
          </a:p>
          <a:p>
            <a:pPr marL="365760" lvl="1" indent="0">
              <a:buNone/>
            </a:pPr>
            <a:r>
              <a:rPr lang="en-US" altLang="zh-TW" dirty="0">
                <a:solidFill>
                  <a:srgbClr val="FF0000"/>
                </a:solidFill>
                <a:latin typeface="Franklin Gothic Book (Body)"/>
              </a:rPr>
              <a:t>    # Append the input data to the end of the list    </a:t>
            </a:r>
          </a:p>
          <a:p>
            <a:pPr marL="365760" lvl="1" indent="0">
              <a:buNone/>
            </a:pPr>
            <a:r>
              <a:rPr lang="en-US" altLang="zh-TW" dirty="0">
                <a:latin typeface="Franklin Gothic Book (Body)"/>
              </a:rPr>
              <a:t>    </a:t>
            </a:r>
            <a:r>
              <a:rPr lang="en-US" altLang="zh-TW" dirty="0" err="1">
                <a:latin typeface="Franklin Gothic Book (Body)"/>
              </a:rPr>
              <a:t>array.append</a:t>
            </a:r>
            <a:r>
              <a:rPr lang="en-US" altLang="zh-TW" dirty="0">
                <a:latin typeface="Franklin Gothic Book (Body)"/>
              </a:rPr>
              <a:t>(guess)</a:t>
            </a:r>
          </a:p>
          <a:p>
            <a:pPr marL="365760" lvl="1" indent="0">
              <a:buNone/>
            </a:pPr>
            <a:r>
              <a:rPr lang="en-US" altLang="zh-TW" dirty="0">
                <a:latin typeface="Franklin Gothic Book (Body)"/>
              </a:rPr>
              <a:t>for counter in range(0,2):</a:t>
            </a:r>
          </a:p>
          <a:p>
            <a:pPr marL="365760" lvl="1" indent="0">
              <a:buNone/>
            </a:pPr>
            <a:r>
              <a:rPr lang="en-US" altLang="zh-TW" dirty="0">
                <a:latin typeface="Franklin Gothic Book (Body)"/>
              </a:rPr>
              <a:t>    print(array[counter])</a:t>
            </a:r>
          </a:p>
          <a:p>
            <a:pPr marL="365760" lvl="1" indent="0">
              <a:buNone/>
            </a:pPr>
            <a:endParaRPr lang="en-US" altLang="zh-TW" dirty="0">
              <a:latin typeface="Franklin Gothic Book (Body)"/>
            </a:endParaRPr>
          </a:p>
        </p:txBody>
      </p:sp>
      <p:sp>
        <p:nvSpPr>
          <p:cNvPr id="8" name="內容版面配置區 2">
            <a:extLst>
              <a:ext uri="{FF2B5EF4-FFF2-40B4-BE49-F238E27FC236}">
                <a16:creationId xmlns:a16="http://schemas.microsoft.com/office/drawing/2014/main" id="{6E0734BE-3186-49AC-87ED-B7421CB3B339}"/>
              </a:ext>
            </a:extLst>
          </p:cNvPr>
          <p:cNvSpPr txBox="1">
            <a:spLocks/>
          </p:cNvSpPr>
          <p:nvPr/>
        </p:nvSpPr>
        <p:spPr>
          <a:xfrm>
            <a:off x="6020138" y="2580121"/>
            <a:ext cx="2848540" cy="3460297"/>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altLang="zh-TW" sz="2600" dirty="0">
                <a:latin typeface="Franklin Gothic Book (Body)"/>
              </a:rPr>
              <a:t>Result:</a:t>
            </a:r>
          </a:p>
          <a:p>
            <a:pPr marL="365760" lvl="1" indent="0">
              <a:buFont typeface="Brush Script MT" pitchFamily="66" charset="0"/>
              <a:buNone/>
            </a:pPr>
            <a:endParaRPr lang="en-US" altLang="zh-TW" dirty="0"/>
          </a:p>
          <a:p>
            <a:pPr marL="0" indent="0">
              <a:buFont typeface="Brush Script MT" pitchFamily="66" charset="0"/>
              <a:buNone/>
            </a:pPr>
            <a:endParaRPr lang="en-US" altLang="zh-TW" dirty="0"/>
          </a:p>
          <a:p>
            <a:endParaRPr lang="zh-TW" altLang="en-US" dirty="0"/>
          </a:p>
          <a:p>
            <a:endParaRPr lang="zh-TW" altLang="en-US" dirty="0"/>
          </a:p>
        </p:txBody>
      </p:sp>
      <p:pic>
        <p:nvPicPr>
          <p:cNvPr id="9" name="Picture 8">
            <a:extLst>
              <a:ext uri="{FF2B5EF4-FFF2-40B4-BE49-F238E27FC236}">
                <a16:creationId xmlns:a16="http://schemas.microsoft.com/office/drawing/2014/main" id="{67C28906-5884-487A-BCBB-4C649D3654A1}"/>
              </a:ext>
            </a:extLst>
          </p:cNvPr>
          <p:cNvPicPr>
            <a:picLocks noChangeAspect="1"/>
          </p:cNvPicPr>
          <p:nvPr/>
        </p:nvPicPr>
        <p:blipFill>
          <a:blip r:embed="rId3"/>
          <a:stretch>
            <a:fillRect/>
          </a:stretch>
        </p:blipFill>
        <p:spPr>
          <a:xfrm>
            <a:off x="5954757" y="3429000"/>
            <a:ext cx="3189243" cy="1584175"/>
          </a:xfrm>
          <a:prstGeom prst="rect">
            <a:avLst/>
          </a:prstGeom>
        </p:spPr>
      </p:pic>
    </p:spTree>
    <p:extLst>
      <p:ext uri="{BB962C8B-B14F-4D97-AF65-F5344CB8AC3E}">
        <p14:creationId xmlns:p14="http://schemas.microsoft.com/office/powerpoint/2010/main" val="83182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p:txBody>
          <a:bodyPr>
            <a:normAutofit lnSpcReduction="10000"/>
          </a:bodyPr>
          <a:lstStyle/>
          <a:p>
            <a:r>
              <a:rPr lang="en-US" altLang="zh-TW" sz="2600" dirty="0">
                <a:latin typeface="Franklin Gothic Book (Body)"/>
              </a:rPr>
              <a:t>When input is a number </a:t>
            </a:r>
          </a:p>
          <a:p>
            <a:r>
              <a:rPr lang="en-US" altLang="zh-TW" sz="2600" dirty="0" err="1">
                <a:latin typeface="Franklin Gothic Book (Body)"/>
              </a:rPr>
              <a:t>E.g</a:t>
            </a:r>
            <a:r>
              <a:rPr lang="en-US" altLang="zh-TW" sz="2600" dirty="0">
                <a:latin typeface="Franklin Gothic Book (Body)"/>
              </a:rPr>
              <a:t>:</a:t>
            </a:r>
          </a:p>
          <a:p>
            <a:endParaRPr lang="en-US" altLang="zh-TW" sz="2600" dirty="0">
              <a:latin typeface="Franklin Gothic Book (Body)"/>
            </a:endParaRPr>
          </a:p>
          <a:p>
            <a:endParaRPr lang="en-US" altLang="zh-TW" sz="2600" dirty="0">
              <a:latin typeface="Franklin Gothic Book (Body)"/>
            </a:endParaRPr>
          </a:p>
          <a:p>
            <a:endParaRPr lang="en-US" altLang="zh-TW" sz="2600" dirty="0">
              <a:latin typeface="Franklin Gothic Book (Body)"/>
            </a:endParaRPr>
          </a:p>
          <a:p>
            <a:endParaRPr lang="en-US" altLang="zh-TW" sz="2600" dirty="0">
              <a:latin typeface="Franklin Gothic Book (Body)"/>
            </a:endParaRPr>
          </a:p>
          <a:p>
            <a:endParaRPr lang="en-US" altLang="zh-TW" sz="2600" dirty="0">
              <a:latin typeface="Franklin Gothic Book (Body)"/>
            </a:endParaRPr>
          </a:p>
          <a:p>
            <a:r>
              <a:rPr lang="en-US" altLang="zh-TW" sz="2600" dirty="0">
                <a:latin typeface="Franklin Gothic Book (Body)"/>
              </a:rPr>
              <a:t>Result:</a:t>
            </a:r>
          </a:p>
          <a:p>
            <a:endParaRPr lang="zh-TW" altLang="en-US" dirty="0"/>
          </a:p>
        </p:txBody>
      </p:sp>
      <p:sp>
        <p:nvSpPr>
          <p:cNvPr id="4" name="投影片編號版面配置區 3"/>
          <p:cNvSpPr>
            <a:spLocks noGrp="1"/>
          </p:cNvSpPr>
          <p:nvPr>
            <p:ph type="sldNum" sz="quarter" idx="12"/>
          </p:nvPr>
        </p:nvSpPr>
        <p:spPr/>
        <p:txBody>
          <a:bodyPr/>
          <a:lstStyle/>
          <a:p>
            <a:fld id="{43BF4364-13DB-4B84-B596-2F49C4653971}" type="slidenum">
              <a:rPr lang="zh-TW" altLang="en-US" smtClean="0"/>
              <a:pPr/>
              <a:t>7</a:t>
            </a:fld>
            <a:endParaRPr lang="zh-TW" altLang="en-US"/>
          </a:p>
        </p:txBody>
      </p:sp>
      <p:sp>
        <p:nvSpPr>
          <p:cNvPr id="7" name="TextBox 6"/>
          <p:cNvSpPr txBox="1"/>
          <p:nvPr/>
        </p:nvSpPr>
        <p:spPr>
          <a:xfrm>
            <a:off x="1095023" y="2959937"/>
            <a:ext cx="4894289" cy="2862322"/>
          </a:xfrm>
          <a:prstGeom prst="rect">
            <a:avLst/>
          </a:prstGeom>
          <a:solidFill>
            <a:schemeClr val="bg1"/>
          </a:solidFill>
        </p:spPr>
        <p:txBody>
          <a:bodyPr wrap="none" rtlCol="0">
            <a:spAutoFit/>
          </a:bodyPr>
          <a:lstStyle/>
          <a:p>
            <a:pPr marL="365760" lvl="1" indent="0">
              <a:buNone/>
            </a:pPr>
            <a:r>
              <a:rPr lang="en-US" altLang="zh-TW" dirty="0"/>
              <a:t>array=[]</a:t>
            </a:r>
            <a:r>
              <a:rPr lang="en-US" altLang="zh-TW" dirty="0">
                <a:solidFill>
                  <a:srgbClr val="FF0000"/>
                </a:solidFill>
              </a:rPr>
              <a:t>#Declare a list</a:t>
            </a:r>
            <a:endParaRPr lang="vi-VN" altLang="zh-TW" dirty="0">
              <a:solidFill>
                <a:srgbClr val="FF0000"/>
              </a:solidFill>
            </a:endParaRPr>
          </a:p>
          <a:p>
            <a:pPr marL="365760" lvl="1" indent="0">
              <a:buNone/>
            </a:pPr>
            <a:r>
              <a:rPr lang="en-US" altLang="zh-TW" dirty="0"/>
              <a:t>for counter in range(0,2): </a:t>
            </a:r>
            <a:r>
              <a:rPr lang="en-US" altLang="zh-TW" dirty="0">
                <a:solidFill>
                  <a:srgbClr val="FF0000"/>
                </a:solidFill>
              </a:rPr>
              <a:t>#Execute twice</a:t>
            </a:r>
            <a:r>
              <a:rPr lang="zh-TW" altLang="en-US" dirty="0"/>
              <a:t>  </a:t>
            </a:r>
            <a:endParaRPr lang="en-US" altLang="zh-TW" dirty="0"/>
          </a:p>
          <a:p>
            <a:pPr marL="365760" lvl="1" indent="0">
              <a:buNone/>
            </a:pPr>
            <a:r>
              <a:rPr lang="en-US" altLang="zh-TW" dirty="0">
                <a:solidFill>
                  <a:srgbClr val="FF0000"/>
                </a:solidFill>
              </a:rPr>
              <a:t>	#Enter a number</a:t>
            </a:r>
            <a:r>
              <a:rPr lang="zh-TW" altLang="en-US" dirty="0">
                <a:solidFill>
                  <a:srgbClr val="FF0000"/>
                </a:solidFill>
              </a:rPr>
              <a:t> </a:t>
            </a:r>
            <a:r>
              <a:rPr lang="zh-TW" altLang="en-US" dirty="0"/>
              <a:t> </a:t>
            </a:r>
            <a:endParaRPr lang="en-US" altLang="zh-TW" dirty="0"/>
          </a:p>
          <a:p>
            <a:pPr marL="365760" lvl="1" indent="0">
              <a:buNone/>
            </a:pPr>
            <a:r>
              <a:rPr lang="en-US" altLang="zh-TW" dirty="0">
                <a:solidFill>
                  <a:srgbClr val="FF0000"/>
                </a:solidFill>
              </a:rPr>
              <a:t>	 #Convert the string to a number</a:t>
            </a:r>
          </a:p>
          <a:p>
            <a:pPr marL="365760" lvl="1" indent="0">
              <a:buNone/>
            </a:pPr>
            <a:r>
              <a:rPr lang="en-US" altLang="zh-TW" dirty="0">
                <a:solidFill>
                  <a:srgbClr val="FF0000"/>
                </a:solidFill>
              </a:rPr>
              <a:t>	</a:t>
            </a:r>
            <a:r>
              <a:rPr lang="en-US" altLang="zh-TW" dirty="0"/>
              <a:t> guess=int((input(" Enter data :")))</a:t>
            </a:r>
          </a:p>
          <a:p>
            <a:pPr marL="365760" lvl="1" indent="0">
              <a:buNone/>
            </a:pPr>
            <a:r>
              <a:rPr lang="en-US" altLang="zh-TW" dirty="0">
                <a:solidFill>
                  <a:srgbClr val="FF0000"/>
                </a:solidFill>
                <a:latin typeface="Franklin Gothic Book (Body)"/>
              </a:rPr>
              <a:t>	 # Append the number to the end of the list</a:t>
            </a:r>
            <a:endParaRPr lang="en-US" altLang="zh-TW" dirty="0"/>
          </a:p>
          <a:p>
            <a:pPr marL="365760" lvl="1" indent="0">
              <a:buNone/>
            </a:pPr>
            <a:r>
              <a:rPr lang="en-US" altLang="zh-TW" dirty="0"/>
              <a:t>	 </a:t>
            </a:r>
            <a:r>
              <a:rPr lang="en-US" altLang="zh-TW" dirty="0" err="1"/>
              <a:t>array.append</a:t>
            </a:r>
            <a:r>
              <a:rPr lang="en-US" altLang="zh-TW" dirty="0"/>
              <a:t>(guess)</a:t>
            </a:r>
          </a:p>
          <a:p>
            <a:pPr marL="365760" lvl="1" indent="0">
              <a:buNone/>
            </a:pPr>
            <a:r>
              <a:rPr lang="en-US" altLang="zh-TW" dirty="0"/>
              <a:t>for counter in range(0,2):</a:t>
            </a:r>
          </a:p>
          <a:p>
            <a:pPr marL="365760" lvl="1" indent="0">
              <a:buNone/>
            </a:pPr>
            <a:r>
              <a:rPr lang="en-US" altLang="zh-TW" dirty="0"/>
              <a:t>    print(array[counter])</a:t>
            </a:r>
          </a:p>
          <a:p>
            <a:endParaRPr lang="en-US" dirty="0"/>
          </a:p>
        </p:txBody>
      </p:sp>
      <p:pic>
        <p:nvPicPr>
          <p:cNvPr id="8" name="Picture 7">
            <a:extLst>
              <a:ext uri="{FF2B5EF4-FFF2-40B4-BE49-F238E27FC236}">
                <a16:creationId xmlns:a16="http://schemas.microsoft.com/office/drawing/2014/main" id="{0F3B0DBB-F95B-415D-9AAE-1CC229C39476}"/>
              </a:ext>
            </a:extLst>
          </p:cNvPr>
          <p:cNvPicPr>
            <a:picLocks noChangeAspect="1"/>
          </p:cNvPicPr>
          <p:nvPr/>
        </p:nvPicPr>
        <p:blipFill>
          <a:blip r:embed="rId2"/>
          <a:stretch>
            <a:fillRect/>
          </a:stretch>
        </p:blipFill>
        <p:spPr>
          <a:xfrm>
            <a:off x="6073020" y="3542795"/>
            <a:ext cx="2698771" cy="1439345"/>
          </a:xfrm>
          <a:prstGeom prst="rect">
            <a:avLst/>
          </a:prstGeom>
        </p:spPr>
      </p:pic>
      <p:sp>
        <p:nvSpPr>
          <p:cNvPr id="9" name="內容版面配置區 2">
            <a:extLst>
              <a:ext uri="{FF2B5EF4-FFF2-40B4-BE49-F238E27FC236}">
                <a16:creationId xmlns:a16="http://schemas.microsoft.com/office/drawing/2014/main" id="{01D3C6CE-4E20-4234-B713-2678EC2AE8CE}"/>
              </a:ext>
            </a:extLst>
          </p:cNvPr>
          <p:cNvSpPr txBox="1">
            <a:spLocks/>
          </p:cNvSpPr>
          <p:nvPr/>
        </p:nvSpPr>
        <p:spPr>
          <a:xfrm>
            <a:off x="5963907" y="2439033"/>
            <a:ext cx="4609981" cy="360381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altLang="zh-TW" sz="2600" dirty="0">
                <a:latin typeface="Franklin Gothic Book (Body)"/>
              </a:rPr>
              <a:t>Result:</a:t>
            </a:r>
          </a:p>
          <a:p>
            <a:endParaRPr lang="zh-TW" altLang="en-US" dirty="0"/>
          </a:p>
        </p:txBody>
      </p:sp>
    </p:spTree>
    <p:extLst>
      <p:ext uri="{BB962C8B-B14F-4D97-AF65-F5344CB8AC3E}">
        <p14:creationId xmlns:p14="http://schemas.microsoft.com/office/powerpoint/2010/main" val="422830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p:txBody>
          <a:bodyPr/>
          <a:lstStyle/>
          <a:p>
            <a:pPr algn="just"/>
            <a:r>
              <a:rPr lang="en-US" altLang="zh-TW" dirty="0"/>
              <a:t>The following example combines the use of if ... else ..., for loop, and while loop</a:t>
            </a:r>
          </a:p>
          <a:p>
            <a:pPr lvl="1" algn="just"/>
            <a:r>
              <a:rPr lang="en-US" altLang="zh-TW" dirty="0"/>
              <a:t>Select 1, you can enter 2 numbers and save them in the list</a:t>
            </a:r>
          </a:p>
          <a:p>
            <a:pPr lvl="1" algn="just"/>
            <a:r>
              <a:rPr lang="en-US" altLang="zh-TW" dirty="0"/>
              <a:t>Select 2, you can enter 2 string and save them in the list. </a:t>
            </a:r>
          </a:p>
          <a:p>
            <a:pPr lvl="1" algn="just"/>
            <a:r>
              <a:rPr lang="en-US" altLang="zh-TW" dirty="0"/>
              <a:t>After executing twice, the type of the data and the data in the list will be displayed</a:t>
            </a:r>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8</a:t>
            </a:fld>
            <a:endParaRPr lang="zh-TW" altLang="en-US"/>
          </a:p>
        </p:txBody>
      </p:sp>
    </p:spTree>
    <p:extLst>
      <p:ext uri="{BB962C8B-B14F-4D97-AF65-F5344CB8AC3E}">
        <p14:creationId xmlns:p14="http://schemas.microsoft.com/office/powerpoint/2010/main" val="163949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latin typeface="+mn-lt"/>
              </a:rPr>
              <a:t>list</a:t>
            </a:r>
            <a:endParaRPr lang="zh-TW" altLang="en-US" sz="4000" dirty="0">
              <a:latin typeface="+mn-lt"/>
            </a:endParaRPr>
          </a:p>
        </p:txBody>
      </p:sp>
      <p:sp>
        <p:nvSpPr>
          <p:cNvPr id="3" name="內容版面配置區 2"/>
          <p:cNvSpPr>
            <a:spLocks noGrp="1"/>
          </p:cNvSpPr>
          <p:nvPr>
            <p:ph idx="1"/>
          </p:nvPr>
        </p:nvSpPr>
        <p:spPr>
          <a:xfrm>
            <a:off x="1473797" y="1844824"/>
            <a:ext cx="6196405" cy="3603812"/>
          </a:xfrm>
        </p:spPr>
        <p:txBody>
          <a:bodyPr>
            <a:normAutofit/>
          </a:bodyPr>
          <a:lstStyle/>
          <a:p>
            <a:r>
              <a:rPr lang="en-US" altLang="zh-TW" dirty="0"/>
              <a:t>E.g:</a:t>
            </a:r>
          </a:p>
          <a:p>
            <a:endParaRPr lang="en-US" altLang="zh-TW" sz="9600" dirty="0"/>
          </a:p>
        </p:txBody>
      </p:sp>
      <p:sp>
        <p:nvSpPr>
          <p:cNvPr id="4" name="投影片編號版面配置區 3"/>
          <p:cNvSpPr>
            <a:spLocks noGrp="1"/>
          </p:cNvSpPr>
          <p:nvPr>
            <p:ph type="sldNum" sz="quarter" idx="12"/>
          </p:nvPr>
        </p:nvSpPr>
        <p:spPr/>
        <p:txBody>
          <a:bodyPr/>
          <a:lstStyle/>
          <a:p>
            <a:fld id="{9C88C2A2-F0CB-4E68-8F24-44EE51900622}" type="slidenum">
              <a:rPr lang="zh-TW" altLang="en-US" smtClean="0"/>
              <a:t>9</a:t>
            </a:fld>
            <a:endParaRPr lang="zh-TW" altLang="en-US"/>
          </a:p>
        </p:txBody>
      </p:sp>
      <p:sp>
        <p:nvSpPr>
          <p:cNvPr id="7" name="TextBox 6"/>
          <p:cNvSpPr txBox="1"/>
          <p:nvPr/>
        </p:nvSpPr>
        <p:spPr>
          <a:xfrm>
            <a:off x="28691" y="2583317"/>
            <a:ext cx="6055477" cy="3693319"/>
          </a:xfrm>
          <a:prstGeom prst="rect">
            <a:avLst/>
          </a:prstGeom>
          <a:solidFill>
            <a:schemeClr val="bg1"/>
          </a:solidFill>
        </p:spPr>
        <p:txBody>
          <a:bodyPr wrap="square" rtlCol="0">
            <a:spAutoFit/>
          </a:bodyPr>
          <a:lstStyle/>
          <a:p>
            <a:pPr marL="365760" lvl="1" indent="0">
              <a:buNone/>
            </a:pPr>
            <a:r>
              <a:rPr lang="en-US" altLang="zh-TW" dirty="0"/>
              <a:t>s=[]</a:t>
            </a:r>
            <a:r>
              <a:rPr lang="en-US" altLang="zh-TW" dirty="0">
                <a:solidFill>
                  <a:srgbClr val="FF0000"/>
                </a:solidFill>
              </a:rPr>
              <a:t>#Declare a list</a:t>
            </a:r>
            <a:endParaRPr lang="vi-VN" altLang="zh-TW" dirty="0">
              <a:solidFill>
                <a:srgbClr val="FF0000"/>
              </a:solidFill>
            </a:endParaRPr>
          </a:p>
          <a:p>
            <a:pPr marL="365760" lvl="1" indent="0">
              <a:buNone/>
            </a:pPr>
            <a:r>
              <a:rPr lang="en-US" altLang="zh-TW" dirty="0"/>
              <a:t>count=0</a:t>
            </a:r>
            <a:r>
              <a:rPr lang="en-US" altLang="zh-TW" dirty="0">
                <a:solidFill>
                  <a:srgbClr val="FF0000"/>
                </a:solidFill>
              </a:rPr>
              <a:t>#counter</a:t>
            </a:r>
          </a:p>
          <a:p>
            <a:pPr marL="365760" lvl="1" indent="0">
              <a:buNone/>
            </a:pPr>
            <a:r>
              <a:rPr lang="en-US" altLang="zh-TW" dirty="0">
                <a:solidFill>
                  <a:srgbClr val="FF0000"/>
                </a:solidFill>
              </a:rPr>
              <a:t>#Exit the loop after count == 2</a:t>
            </a:r>
            <a:endParaRPr lang="vi-VN" altLang="zh-TW" dirty="0">
              <a:solidFill>
                <a:srgbClr val="FF0000"/>
              </a:solidFill>
            </a:endParaRPr>
          </a:p>
          <a:p>
            <a:pPr marL="365760" lvl="1" indent="0">
              <a:buNone/>
            </a:pPr>
            <a:r>
              <a:rPr lang="en-US" altLang="zh-TW" dirty="0"/>
              <a:t>while(count!=2):</a:t>
            </a:r>
            <a:endParaRPr lang="en-US" altLang="zh-TW" dirty="0">
              <a:solidFill>
                <a:srgbClr val="FF0000"/>
              </a:solidFill>
            </a:endParaRPr>
          </a:p>
          <a:p>
            <a:pPr marL="365760" lvl="1" indent="0">
              <a:buNone/>
            </a:pPr>
            <a:r>
              <a:rPr lang="en-US" altLang="zh-TW" dirty="0"/>
              <a:t>    check=</a:t>
            </a:r>
            <a:r>
              <a:rPr lang="en-US" altLang="zh-TW" dirty="0" err="1"/>
              <a:t>int</a:t>
            </a:r>
            <a:r>
              <a:rPr lang="en-US" altLang="zh-TW" dirty="0"/>
              <a:t>((input(" Enter 1 to add two numbers\</a:t>
            </a:r>
          </a:p>
          <a:p>
            <a:pPr marL="365760" lvl="1" indent="0">
              <a:buNone/>
            </a:pPr>
            <a:r>
              <a:rPr lang="en-US" altLang="zh-TW" dirty="0"/>
              <a:t>		\</a:t>
            </a:r>
            <a:r>
              <a:rPr lang="en-US" altLang="zh-TW" dirty="0" err="1"/>
              <a:t>nEnter</a:t>
            </a:r>
            <a:r>
              <a:rPr lang="en-US" altLang="zh-TW" dirty="0"/>
              <a:t> 2 to add two strings ")))</a:t>
            </a:r>
          </a:p>
          <a:p>
            <a:pPr marL="365760" lvl="1" indent="0">
              <a:buNone/>
            </a:pPr>
            <a:r>
              <a:rPr lang="en-US" altLang="zh-TW" dirty="0"/>
              <a:t>    </a:t>
            </a:r>
            <a:r>
              <a:rPr lang="en-US" altLang="zh-TW" dirty="0">
                <a:solidFill>
                  <a:srgbClr val="FF0000"/>
                </a:solidFill>
              </a:rPr>
              <a:t>#If you enter 1, add two numbers</a:t>
            </a:r>
          </a:p>
          <a:p>
            <a:pPr marL="365760" lvl="1" indent="0">
              <a:buNone/>
            </a:pPr>
            <a:r>
              <a:rPr lang="en-US" altLang="zh-TW" dirty="0"/>
              <a:t>    if(check==1):</a:t>
            </a:r>
          </a:p>
          <a:p>
            <a:pPr marL="365760" lvl="1" indent="0">
              <a:buNone/>
            </a:pPr>
            <a:r>
              <a:rPr lang="en-US" altLang="zh-TW" dirty="0"/>
              <a:t>        count=count+1</a:t>
            </a:r>
          </a:p>
          <a:p>
            <a:pPr marL="365760" lvl="1" indent="0">
              <a:buNone/>
            </a:pPr>
            <a:r>
              <a:rPr lang="en-US" altLang="zh-TW" dirty="0"/>
              <a:t>        for counter in range(0,2):</a:t>
            </a:r>
          </a:p>
          <a:p>
            <a:pPr marL="365760" lvl="1" indent="0">
              <a:buNone/>
            </a:pPr>
            <a:r>
              <a:rPr lang="en-US" altLang="zh-TW" dirty="0"/>
              <a:t>            </a:t>
            </a:r>
            <a:r>
              <a:rPr lang="en-US" altLang="zh-TW" dirty="0">
                <a:solidFill>
                  <a:srgbClr val="FF0000"/>
                </a:solidFill>
              </a:rPr>
              <a:t>#Convert string to number</a:t>
            </a:r>
          </a:p>
          <a:p>
            <a:pPr marL="365760" lvl="1" indent="0">
              <a:buNone/>
            </a:pPr>
            <a:r>
              <a:rPr lang="en-US" altLang="zh-TW" dirty="0"/>
              <a:t>            num=int((input(" Type in data ")))</a:t>
            </a:r>
          </a:p>
          <a:p>
            <a:pPr marL="365760" lvl="1" indent="0">
              <a:buNone/>
            </a:pPr>
            <a:r>
              <a:rPr lang="en-US" altLang="zh-TW" dirty="0"/>
              <a:t>            </a:t>
            </a:r>
            <a:r>
              <a:rPr lang="en-US" altLang="zh-TW" dirty="0" err="1"/>
              <a:t>s.append</a:t>
            </a:r>
            <a:r>
              <a:rPr lang="en-US" altLang="zh-TW" dirty="0"/>
              <a:t>(num)</a:t>
            </a:r>
          </a:p>
        </p:txBody>
      </p:sp>
      <p:sp>
        <p:nvSpPr>
          <p:cNvPr id="10" name="TextBox 9">
            <a:extLst>
              <a:ext uri="{FF2B5EF4-FFF2-40B4-BE49-F238E27FC236}">
                <a16:creationId xmlns:a16="http://schemas.microsoft.com/office/drawing/2014/main" id="{43A5F6B2-CEA0-4267-95B9-3C2BA4B6C043}"/>
              </a:ext>
            </a:extLst>
          </p:cNvPr>
          <p:cNvSpPr txBox="1"/>
          <p:nvPr/>
        </p:nvSpPr>
        <p:spPr>
          <a:xfrm>
            <a:off x="5292080" y="2575394"/>
            <a:ext cx="4304659" cy="3693319"/>
          </a:xfrm>
          <a:prstGeom prst="rect">
            <a:avLst/>
          </a:prstGeom>
          <a:solidFill>
            <a:schemeClr val="bg1"/>
          </a:solidFill>
        </p:spPr>
        <p:txBody>
          <a:bodyPr wrap="square" rtlCol="0">
            <a:spAutoFit/>
          </a:bodyPr>
          <a:lstStyle/>
          <a:p>
            <a:pPr marL="365760" lvl="1" indent="0">
              <a:buNone/>
            </a:pPr>
            <a:r>
              <a:rPr lang="en-US" altLang="zh-TW" dirty="0">
                <a:solidFill>
                  <a:srgbClr val="FF0000"/>
                </a:solidFill>
              </a:rPr>
              <a:t>#If you enter 2, add two strings</a:t>
            </a:r>
            <a:endParaRPr lang="en-US" altLang="zh-TW" dirty="0"/>
          </a:p>
          <a:p>
            <a:pPr marL="365760" lvl="1" indent="0">
              <a:buNone/>
            </a:pPr>
            <a:r>
              <a:rPr lang="en-US" altLang="zh-TW" dirty="0"/>
              <a:t> </a:t>
            </a:r>
            <a:r>
              <a:rPr lang="en-US" altLang="zh-TW" dirty="0" err="1"/>
              <a:t>elif</a:t>
            </a:r>
            <a:r>
              <a:rPr lang="en-US" altLang="zh-TW" dirty="0"/>
              <a:t>(check==2):</a:t>
            </a:r>
          </a:p>
          <a:p>
            <a:pPr marL="365760" lvl="1" indent="0">
              <a:buNone/>
            </a:pPr>
            <a:r>
              <a:rPr lang="en-US" altLang="zh-TW" dirty="0"/>
              <a:t>        count=count+1</a:t>
            </a:r>
          </a:p>
          <a:p>
            <a:pPr marL="365760" lvl="1" indent="0">
              <a:buNone/>
            </a:pPr>
            <a:r>
              <a:rPr lang="en-US" altLang="zh-TW" dirty="0"/>
              <a:t>        for counter in range(0,2):</a:t>
            </a:r>
          </a:p>
          <a:p>
            <a:pPr marL="365760" lvl="1" indent="0">
              <a:buNone/>
            </a:pPr>
            <a:r>
              <a:rPr lang="en-US" altLang="zh-TW" dirty="0"/>
              <a:t>           </a:t>
            </a:r>
            <a:r>
              <a:rPr lang="en-US" altLang="zh-TW" dirty="0">
                <a:solidFill>
                  <a:srgbClr val="FF0000"/>
                </a:solidFill>
              </a:rPr>
              <a:t> #Input string</a:t>
            </a:r>
          </a:p>
          <a:p>
            <a:pPr marL="365760" lvl="1" indent="0">
              <a:buNone/>
            </a:pPr>
            <a:r>
              <a:rPr lang="en-US" altLang="zh-TW" dirty="0"/>
              <a:t>            str=(input(" Type in data "))            </a:t>
            </a:r>
          </a:p>
          <a:p>
            <a:pPr marL="365760" lvl="1" indent="0">
              <a:buNone/>
            </a:pPr>
            <a:r>
              <a:rPr lang="en-US" altLang="zh-TW" dirty="0"/>
              <a:t>            </a:t>
            </a:r>
            <a:r>
              <a:rPr lang="en-US" altLang="zh-TW" dirty="0" err="1"/>
              <a:t>s.append</a:t>
            </a:r>
            <a:r>
              <a:rPr lang="en-US" altLang="zh-TW" dirty="0"/>
              <a:t>(str)</a:t>
            </a:r>
          </a:p>
          <a:p>
            <a:r>
              <a:rPr lang="en-US" altLang="zh-TW" dirty="0">
                <a:solidFill>
                  <a:srgbClr val="FF0000"/>
                </a:solidFill>
              </a:rPr>
              <a:t>   #Display data in list</a:t>
            </a:r>
            <a:endParaRPr lang="vi-VN" altLang="zh-TW" dirty="0">
              <a:solidFill>
                <a:srgbClr val="FF0000"/>
              </a:solidFill>
            </a:endParaRPr>
          </a:p>
          <a:p>
            <a:r>
              <a:rPr lang="zh-TW" altLang="en-US" dirty="0"/>
              <a:t>    </a:t>
            </a:r>
            <a:r>
              <a:rPr lang="en-US" altLang="zh-TW" dirty="0"/>
              <a:t>for counter in range(0,count*2):</a:t>
            </a:r>
          </a:p>
          <a:p>
            <a:r>
              <a:rPr lang="en-US" altLang="zh-TW" dirty="0"/>
              <a:t>        print(s[counter])</a:t>
            </a:r>
          </a:p>
          <a:p>
            <a:r>
              <a:rPr lang="en-US" altLang="zh-TW" dirty="0"/>
              <a:t>    </a:t>
            </a:r>
            <a:r>
              <a:rPr lang="en-US" altLang="zh-TW" dirty="0">
                <a:solidFill>
                  <a:srgbClr val="FF0000"/>
                </a:solidFill>
              </a:rPr>
              <a:t>#Display the data type in list</a:t>
            </a:r>
            <a:endParaRPr lang="vi-VN" altLang="zh-TW" dirty="0">
              <a:solidFill>
                <a:srgbClr val="FF0000"/>
              </a:solidFill>
            </a:endParaRPr>
          </a:p>
          <a:p>
            <a:r>
              <a:rPr lang="zh-TW" altLang="en-US" dirty="0"/>
              <a:t>    </a:t>
            </a:r>
            <a:r>
              <a:rPr lang="en-US" altLang="zh-TW" dirty="0"/>
              <a:t>for counter in range(0,count*2):</a:t>
            </a:r>
          </a:p>
          <a:p>
            <a:r>
              <a:rPr lang="en-US" altLang="zh-TW" dirty="0"/>
              <a:t>        print(type(s[counter]))</a:t>
            </a:r>
            <a:endParaRPr lang="en-US" dirty="0"/>
          </a:p>
        </p:txBody>
      </p:sp>
    </p:spTree>
    <p:extLst>
      <p:ext uri="{BB962C8B-B14F-4D97-AF65-F5344CB8AC3E}">
        <p14:creationId xmlns:p14="http://schemas.microsoft.com/office/powerpoint/2010/main" val="7341070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2559</TotalTime>
  <Words>1518</Words>
  <Application>Microsoft Office PowerPoint</Application>
  <PresentationFormat>如螢幕大小 (4:3)</PresentationFormat>
  <Paragraphs>277</Paragraphs>
  <Slides>23</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23</vt:i4>
      </vt:variant>
    </vt:vector>
  </HeadingPairs>
  <TitlesOfParts>
    <vt:vector size="36" baseType="lpstr">
      <vt:lpstr>Franklin Gothic Book (Body)</vt:lpstr>
      <vt:lpstr>Open Sans</vt:lpstr>
      <vt:lpstr>Roboto</vt:lpstr>
      <vt:lpstr>微軟正黑體</vt:lpstr>
      <vt:lpstr>新細明體</vt:lpstr>
      <vt:lpstr>Arial</vt:lpstr>
      <vt:lpstr>Brush Script MT</vt:lpstr>
      <vt:lpstr>Calibri</vt:lpstr>
      <vt:lpstr>Constantia</vt:lpstr>
      <vt:lpstr>Franklin Gothic Book</vt:lpstr>
      <vt:lpstr>Helvetica</vt:lpstr>
      <vt:lpstr>Rage Italic</vt:lpstr>
      <vt:lpstr>圖釘</vt:lpstr>
      <vt:lpstr>List</vt:lpstr>
      <vt:lpstr>Objectives</vt:lpstr>
      <vt:lpstr>list</vt:lpstr>
      <vt:lpstr>list</vt:lpstr>
      <vt:lpstr>list</vt:lpstr>
      <vt:lpstr>list</vt:lpstr>
      <vt:lpstr>list</vt:lpstr>
      <vt:lpstr>list</vt:lpstr>
      <vt:lpstr>list</vt:lpstr>
      <vt:lpstr>list</vt:lpstr>
      <vt:lpstr>list</vt:lpstr>
      <vt:lpstr>list</vt:lpstr>
      <vt:lpstr>list</vt:lpstr>
      <vt:lpstr>list</vt:lpstr>
      <vt:lpstr>list</vt:lpstr>
      <vt:lpstr>list</vt:lpstr>
      <vt:lpstr>Sources</vt:lpstr>
      <vt:lpstr>Exercise 1</vt:lpstr>
      <vt:lpstr>Exercise 2</vt:lpstr>
      <vt:lpstr>Exercise 3</vt:lpstr>
      <vt:lpstr>Exercise 4</vt:lpstr>
      <vt:lpstr>Exercise 5</vt:lpstr>
      <vt:lpstr>Exercise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陣列</dc:title>
  <dc:creator>weng1</dc:creator>
  <cp:lastModifiedBy>user</cp:lastModifiedBy>
  <cp:revision>194</cp:revision>
  <dcterms:created xsi:type="dcterms:W3CDTF">2015-07-21T08:20:18Z</dcterms:created>
  <dcterms:modified xsi:type="dcterms:W3CDTF">2022-11-30T07:51:49Z</dcterms:modified>
</cp:coreProperties>
</file>